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0"/>
  </p:notesMasterIdLst>
  <p:sldIdLst>
    <p:sldId id="279" r:id="rId3"/>
    <p:sldId id="290" r:id="rId4"/>
    <p:sldId id="285" r:id="rId5"/>
    <p:sldId id="311" r:id="rId6"/>
    <p:sldId id="287" r:id="rId7"/>
    <p:sldId id="291" r:id="rId8"/>
    <p:sldId id="292" r:id="rId9"/>
    <p:sldId id="286" r:id="rId10"/>
    <p:sldId id="293" r:id="rId11"/>
    <p:sldId id="294" r:id="rId12"/>
    <p:sldId id="297" r:id="rId13"/>
    <p:sldId id="288" r:id="rId14"/>
    <p:sldId id="299" r:id="rId15"/>
    <p:sldId id="304" r:id="rId16"/>
    <p:sldId id="305" r:id="rId17"/>
    <p:sldId id="309" r:id="rId18"/>
    <p:sldId id="310" r:id="rId19"/>
  </p:sldIdLst>
  <p:sldSz cx="12192000" cy="6858000"/>
  <p:notesSz cx="6858000" cy="9144000"/>
  <p:embeddedFontLst>
    <p:embeddedFont>
      <p:font typeface="等线 Light" panose="02010600030101010101" pitchFamily="2" charset="-122"/>
      <p:regular r:id="rId21"/>
    </p:embeddedFont>
    <p:embeddedFont>
      <p:font typeface="等线" panose="02010600030101010101" pitchFamily="2" charset="-122"/>
      <p:regular r:id="rId22"/>
      <p:bold r:id="rId23"/>
    </p:embeddedFont>
    <p:embeddedFont>
      <p:font typeface="Segoe UI Semilight" panose="020B0402040204020203" pitchFamily="34" charset="0"/>
      <p:regular r:id="rId24"/>
      <p:italic r:id="rId25"/>
    </p:embeddedFont>
    <p:embeddedFont>
      <p:font typeface="微软雅黑" panose="020B0503020204020204" pitchFamily="34" charset="-122"/>
      <p:regular r:id="rId26"/>
      <p:bold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userDrawn="1">
          <p15:clr>
            <a:srgbClr val="A4A3A4"/>
          </p15:clr>
        </p15:guide>
        <p15:guide id="2" pos="2824" userDrawn="1">
          <p15:clr>
            <a:srgbClr val="A4A3A4"/>
          </p15:clr>
        </p15:guide>
        <p15:guide id="3"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A93"/>
    <a:srgbClr val="ED5160"/>
    <a:srgbClr val="EA3647"/>
    <a:srgbClr val="C63E72"/>
    <a:srgbClr val="EEEBE9"/>
    <a:srgbClr val="105EA2"/>
    <a:srgbClr val="D1621E"/>
    <a:srgbClr val="802D60"/>
    <a:srgbClr val="3C9438"/>
    <a:srgbClr val="561E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2692" autoAdjust="0"/>
  </p:normalViewPr>
  <p:slideViewPr>
    <p:cSldViewPr snapToGrid="0" showGuides="1">
      <p:cViewPr varScale="1">
        <p:scale>
          <a:sx n="99" d="100"/>
          <a:sy n="99" d="100"/>
        </p:scale>
        <p:origin x="72" y="228"/>
      </p:cViewPr>
      <p:guideLst>
        <p:guide orient="horz" pos="1616"/>
        <p:guide pos="2824"/>
        <p:guide orient="horz" pos="40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istrator\Desktop\&#38468;&#23646;&#22270;&#34920;8.26.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istrator\Desktop\&#38468;&#23646;&#22270;&#34920;8.26.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solidFill>
                <a:srgbClr val="F38A93"/>
              </a:solidFill>
              <a:ln w="25400">
                <a:solidFill>
                  <a:schemeClr val="lt1"/>
                </a:solidFill>
              </a:ln>
              <a:effectLst/>
              <a:sp3d contourW="25400">
                <a:contourClr>
                  <a:schemeClr val="lt1"/>
                </a:contourClr>
              </a:sp3d>
            </c:spPr>
            <c:extLst>
              <c:ext xmlns:c16="http://schemas.microsoft.com/office/drawing/2014/chart" uri="{C3380CC4-5D6E-409C-BE32-E72D297353CC}">
                <c16:uniqueId val="{00000001-F7B1-4D29-A8AF-A4862EA0BD27}"/>
              </c:ext>
            </c:extLst>
          </c:dPt>
          <c:dPt>
            <c:idx val="1"/>
            <c:bubble3D val="0"/>
            <c:spPr>
              <a:solidFill>
                <a:srgbClr val="0070C0"/>
              </a:solidFill>
              <a:ln w="25400">
                <a:solidFill>
                  <a:schemeClr val="lt1"/>
                </a:solidFill>
              </a:ln>
              <a:effectLst/>
              <a:sp3d contourW="25400">
                <a:contourClr>
                  <a:schemeClr val="lt1"/>
                </a:contourClr>
              </a:sp3d>
            </c:spPr>
            <c:extLst>
              <c:ext xmlns:c16="http://schemas.microsoft.com/office/drawing/2014/chart" uri="{C3380CC4-5D6E-409C-BE32-E72D297353CC}">
                <c16:uniqueId val="{00000002-F7B1-4D29-A8AF-A4862EA0BD27}"/>
              </c:ext>
            </c:extLst>
          </c:dPt>
          <c:dPt>
            <c:idx val="2"/>
            <c:bubble3D val="0"/>
            <c:spPr>
              <a:solidFill>
                <a:srgbClr val="EA3647"/>
              </a:solidFill>
              <a:ln w="25400">
                <a:solidFill>
                  <a:schemeClr val="lt1"/>
                </a:solidFill>
              </a:ln>
              <a:effectLst/>
              <a:sp3d contourW="25400">
                <a:contourClr>
                  <a:schemeClr val="lt1"/>
                </a:contourClr>
              </a:sp3d>
            </c:spPr>
            <c:extLst>
              <c:ext xmlns:c16="http://schemas.microsoft.com/office/drawing/2014/chart" uri="{C3380CC4-5D6E-409C-BE32-E72D297353CC}">
                <c16:uniqueId val="{00000003-F7B1-4D29-A8AF-A4862EA0BD27}"/>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4-F7B1-4D29-A8AF-A4862EA0BD27}"/>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F7B1-4D29-A8AF-A4862EA0BD27}"/>
            </c:ext>
          </c:extLst>
        </c:ser>
        <c:dLbls>
          <c:showLegendKey val="0"/>
          <c:showVal val="0"/>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bg1"/>
                </a:solidFill>
                <a:latin typeface="Arial" panose="020B0604020202020204" pitchFamily="34" charset="0"/>
                <a:ea typeface="微软雅黑" panose="020B0503020204020204" pitchFamily="34" charset="-122"/>
                <a:cs typeface="+mn-cs"/>
                <a:sym typeface="Arial" panose="020B0604020202020204" pitchFamily="34" charset="0"/>
              </a:defRPr>
            </a:pPr>
            <a:r>
              <a:rPr lang="zh-CN"/>
              <a:t>请在此处输入标题</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bg1"/>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autoTitleDeleted val="0"/>
    <c:plotArea>
      <c:layout/>
      <c:lineChart>
        <c:grouping val="standard"/>
        <c:varyColors val="0"/>
        <c:ser>
          <c:idx val="0"/>
          <c:order val="0"/>
          <c:tx>
            <c:strRef>
              <c:f>Sheet3!$C$2</c:f>
              <c:strCache>
                <c:ptCount val="1"/>
                <c:pt idx="0">
                  <c:v>销售额</c:v>
                </c:pt>
              </c:strCache>
            </c:strRef>
          </c:tx>
          <c:spPr>
            <a:ln w="28575" cap="rnd">
              <a:solidFill>
                <a:srgbClr val="EA3647"/>
              </a:solidFill>
              <a:round/>
            </a:ln>
            <a:effectLst/>
          </c:spPr>
          <c:marker>
            <c:symbol val="circle"/>
            <c:size val="5"/>
            <c:spPr>
              <a:solidFill>
                <a:srgbClr val="F38A93"/>
              </a:solidFill>
              <a:ln w="9525">
                <a:solidFill>
                  <a:srgbClr val="EA3647"/>
                </a:solidFill>
              </a:ln>
              <a:effectLst/>
            </c:spPr>
          </c:marker>
          <c:dPt>
            <c:idx val="0"/>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0-80D8-4FAE-8F88-AA82131E006D}"/>
              </c:ext>
            </c:extLst>
          </c:dPt>
          <c:dPt>
            <c:idx val="1"/>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1-80D8-4FAE-8F88-AA82131E006D}"/>
              </c:ext>
            </c:extLst>
          </c:dPt>
          <c:dPt>
            <c:idx val="2"/>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2-80D8-4FAE-8F88-AA82131E006D}"/>
              </c:ext>
            </c:extLst>
          </c:dPt>
          <c:dPt>
            <c:idx val="3"/>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3-80D8-4FAE-8F88-AA82131E006D}"/>
              </c:ext>
            </c:extLst>
          </c:dPt>
          <c:dPt>
            <c:idx val="4"/>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4-80D8-4FAE-8F88-AA82131E006D}"/>
              </c:ext>
            </c:extLst>
          </c:dPt>
          <c:dPt>
            <c:idx val="5"/>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5-80D8-4FAE-8F88-AA82131E006D}"/>
              </c:ext>
            </c:extLst>
          </c:dPt>
          <c:dPt>
            <c:idx val="7"/>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6-80D8-4FAE-8F88-AA82131E006D}"/>
              </c:ext>
            </c:extLst>
          </c:dPt>
          <c:dPt>
            <c:idx val="8"/>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7-80D8-4FAE-8F88-AA82131E006D}"/>
              </c:ext>
            </c:extLst>
          </c:dPt>
          <c:dPt>
            <c:idx val="10"/>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8-80D8-4FAE-8F88-AA82131E006D}"/>
              </c:ext>
            </c:extLst>
          </c:dPt>
          <c:dPt>
            <c:idx val="11"/>
            <c:marker>
              <c:symbol val="circle"/>
              <c:size val="5"/>
              <c:spPr>
                <a:solidFill>
                  <a:srgbClr val="F38A93"/>
                </a:solidFill>
                <a:ln w="9525">
                  <a:solidFill>
                    <a:srgbClr val="EA3647"/>
                  </a:solidFill>
                </a:ln>
                <a:effectLst/>
              </c:spPr>
            </c:marker>
            <c:bubble3D val="0"/>
            <c:extLst>
              <c:ext xmlns:c16="http://schemas.microsoft.com/office/drawing/2014/chart" uri="{C3380CC4-5D6E-409C-BE32-E72D297353CC}">
                <c16:uniqueId val="{00000009-80D8-4FAE-8F88-AA82131E006D}"/>
              </c:ext>
            </c:extLst>
          </c:dPt>
          <c:cat>
            <c:strRef>
              <c:f>Sheet3!$B$3:$B$14</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Sheet3!$C$3:$C$14</c:f>
              <c:numCache>
                <c:formatCode>0_ </c:formatCode>
                <c:ptCount val="12"/>
                <c:pt idx="0">
                  <c:v>58000</c:v>
                </c:pt>
                <c:pt idx="1">
                  <c:v>114000</c:v>
                </c:pt>
                <c:pt idx="2">
                  <c:v>119000</c:v>
                </c:pt>
                <c:pt idx="3">
                  <c:v>230000</c:v>
                </c:pt>
                <c:pt idx="4">
                  <c:v>203000</c:v>
                </c:pt>
                <c:pt idx="5">
                  <c:v>379000</c:v>
                </c:pt>
                <c:pt idx="6">
                  <c:v>472000</c:v>
                </c:pt>
                <c:pt idx="7">
                  <c:v>435000</c:v>
                </c:pt>
                <c:pt idx="8">
                  <c:v>253000</c:v>
                </c:pt>
                <c:pt idx="9">
                  <c:v>34000</c:v>
                </c:pt>
                <c:pt idx="10">
                  <c:v>116000</c:v>
                </c:pt>
                <c:pt idx="11">
                  <c:v>52000</c:v>
                </c:pt>
              </c:numCache>
            </c:numRef>
          </c:val>
          <c:smooth val="0"/>
          <c:extLst>
            <c:ext xmlns:c16="http://schemas.microsoft.com/office/drawing/2014/chart" uri="{C3380CC4-5D6E-409C-BE32-E72D297353CC}">
              <c16:uniqueId val="{0000000A-80D8-4FAE-8F88-AA82131E006D}"/>
            </c:ext>
          </c:extLst>
        </c:ser>
        <c:ser>
          <c:idx val="1"/>
          <c:order val="1"/>
          <c:tx>
            <c:strRef>
              <c:f>Sheet3!$D$2</c:f>
              <c:strCache>
                <c:ptCount val="1"/>
                <c:pt idx="0">
                  <c:v>最大值</c:v>
                </c:pt>
              </c:strCache>
            </c:strRef>
          </c:tx>
          <c:spPr>
            <a:ln w="28575" cap="rnd">
              <a:solidFill>
                <a:srgbClr val="C00000"/>
              </a:solidFill>
              <a:round/>
            </a:ln>
            <a:effectLst/>
          </c:spPr>
          <c:marker>
            <c:symbol val="circle"/>
            <c:size val="5"/>
            <c:spPr>
              <a:solidFill>
                <a:srgbClr val="C00000"/>
              </a:solidFill>
              <a:ln w="9525">
                <a:solidFill>
                  <a:srgbClr val="C00000"/>
                </a:solidFill>
              </a:ln>
              <a:effectLst/>
            </c:spPr>
          </c:marker>
          <c:dLbls>
            <c:dLbl>
              <c:idx val="6"/>
              <c:layout>
                <c:manualLayout>
                  <c:x val="1.7883981042577754E-2"/>
                  <c:y val="-2.6153846857900179E-2"/>
                </c:manualLayout>
              </c:layout>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B-80D8-4FAE-8F88-AA82131E006D}"/>
                </c:ext>
              </c:extLst>
            </c:dLbl>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Sheet3!$B$3:$B$14</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Sheet3!$D$3:$D$14</c:f>
              <c:numCache>
                <c:formatCode>General</c:formatCode>
                <c:ptCount val="12"/>
                <c:pt idx="0">
                  <c:v>#N/A</c:v>
                </c:pt>
                <c:pt idx="1">
                  <c:v>#N/A</c:v>
                </c:pt>
                <c:pt idx="2">
                  <c:v>#N/A</c:v>
                </c:pt>
                <c:pt idx="3">
                  <c:v>#N/A</c:v>
                </c:pt>
                <c:pt idx="4">
                  <c:v>#N/A</c:v>
                </c:pt>
                <c:pt idx="5">
                  <c:v>#N/A</c:v>
                </c:pt>
                <c:pt idx="6">
                  <c:v>472000</c:v>
                </c:pt>
                <c:pt idx="7">
                  <c:v>#N/A</c:v>
                </c:pt>
                <c:pt idx="8">
                  <c:v>#N/A</c:v>
                </c:pt>
                <c:pt idx="9">
                  <c:v>#N/A</c:v>
                </c:pt>
                <c:pt idx="10">
                  <c:v>#N/A</c:v>
                </c:pt>
                <c:pt idx="11">
                  <c:v>#N/A</c:v>
                </c:pt>
              </c:numCache>
            </c:numRef>
          </c:val>
          <c:smooth val="0"/>
          <c:extLst>
            <c:ext xmlns:c16="http://schemas.microsoft.com/office/drawing/2014/chart" uri="{C3380CC4-5D6E-409C-BE32-E72D297353CC}">
              <c16:uniqueId val="{0000000C-80D8-4FAE-8F88-AA82131E006D}"/>
            </c:ext>
          </c:extLst>
        </c:ser>
        <c:ser>
          <c:idx val="2"/>
          <c:order val="2"/>
          <c:tx>
            <c:strRef>
              <c:f>Sheet3!$E$2</c:f>
              <c:strCache>
                <c:ptCount val="1"/>
                <c:pt idx="0">
                  <c:v>最小值</c:v>
                </c:pt>
              </c:strCache>
            </c:strRef>
          </c:tx>
          <c:spPr>
            <a:ln w="28575" cap="rnd">
              <a:solidFill>
                <a:srgbClr val="002060"/>
              </a:solidFill>
              <a:round/>
            </a:ln>
            <a:effectLst/>
          </c:spPr>
          <c:marker>
            <c:symbol val="circle"/>
            <c:size val="5"/>
            <c:spPr>
              <a:solidFill>
                <a:srgbClr val="002060"/>
              </a:solidFill>
              <a:ln w="9525">
                <a:solidFill>
                  <a:srgbClr val="002060"/>
                </a:solidFill>
              </a:ln>
              <a:effectLst/>
            </c:spPr>
          </c:marker>
          <c:dLbls>
            <c:dLbl>
              <c:idx val="9"/>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D-80D8-4FAE-8F88-AA82131E006D}"/>
                </c:ext>
              </c:extLst>
            </c:dLbl>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Sheet3!$B$3:$B$14</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Sheet3!$E$3:$E$14</c:f>
              <c:numCache>
                <c:formatCode>General</c:formatCode>
                <c:ptCount val="12"/>
                <c:pt idx="0">
                  <c:v>#N/A</c:v>
                </c:pt>
                <c:pt idx="1">
                  <c:v>#N/A</c:v>
                </c:pt>
                <c:pt idx="2">
                  <c:v>#N/A</c:v>
                </c:pt>
                <c:pt idx="3">
                  <c:v>#N/A</c:v>
                </c:pt>
                <c:pt idx="4">
                  <c:v>#N/A</c:v>
                </c:pt>
                <c:pt idx="5">
                  <c:v>#N/A</c:v>
                </c:pt>
                <c:pt idx="6">
                  <c:v>#N/A</c:v>
                </c:pt>
                <c:pt idx="7">
                  <c:v>#N/A</c:v>
                </c:pt>
                <c:pt idx="8">
                  <c:v>#N/A</c:v>
                </c:pt>
                <c:pt idx="9">
                  <c:v>34000</c:v>
                </c:pt>
                <c:pt idx="10">
                  <c:v>#N/A</c:v>
                </c:pt>
                <c:pt idx="11">
                  <c:v>#N/A</c:v>
                </c:pt>
              </c:numCache>
            </c:numRef>
          </c:val>
          <c:smooth val="0"/>
          <c:extLst>
            <c:ext xmlns:c16="http://schemas.microsoft.com/office/drawing/2014/chart" uri="{C3380CC4-5D6E-409C-BE32-E72D297353CC}">
              <c16:uniqueId val="{0000000E-80D8-4FAE-8F88-AA82131E006D}"/>
            </c:ext>
          </c:extLst>
        </c:ser>
        <c:dLbls>
          <c:showLegendKey val="0"/>
          <c:showVal val="0"/>
          <c:showCatName val="0"/>
          <c:showSerName val="0"/>
          <c:showPercent val="0"/>
          <c:showBubbleSize val="0"/>
        </c:dLbls>
        <c:marker val="1"/>
        <c:smooth val="0"/>
        <c:axId val="1208667840"/>
        <c:axId val="1208691776"/>
      </c:lineChart>
      <c:catAx>
        <c:axId val="1208667840"/>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208691776"/>
        <c:crosses val="autoZero"/>
        <c:auto val="1"/>
        <c:lblAlgn val="ctr"/>
        <c:lblOffset val="100"/>
        <c:noMultiLvlLbl val="0"/>
      </c:catAx>
      <c:valAx>
        <c:axId val="1208691776"/>
        <c:scaling>
          <c:orientation val="minMax"/>
          <c:min val="20000"/>
        </c:scaling>
        <c:delete val="0"/>
        <c:axPos val="l"/>
        <c:majorGridlines>
          <c:spPr>
            <a:ln w="9525" cap="flat" cmpd="sng" algn="ctr">
              <a:solidFill>
                <a:schemeClr val="bg1">
                  <a:lumMod val="65000"/>
                </a:schemeClr>
              </a:solidFill>
              <a:round/>
            </a:ln>
            <a:effectLst/>
          </c:spPr>
        </c:maj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208667840"/>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legend>
    <c:plotVisOnly val="1"/>
    <c:dispBlanksAs val="gap"/>
    <c:showDLblsOverMax val="0"/>
  </c:chart>
  <c:spPr>
    <a:noFill/>
    <a:ln>
      <a:noFill/>
    </a:ln>
    <a:effectLst/>
  </c:spPr>
  <c:txPr>
    <a:bodyPr/>
    <a:lstStyle/>
    <a:p>
      <a:pPr>
        <a:defRPr sz="1200">
          <a:solidFill>
            <a:schemeClr val="bg1"/>
          </a:solidFill>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t>请在此处输入标题</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autoTitleDeleted val="0"/>
    <c:plotArea>
      <c:layout/>
      <c:barChart>
        <c:barDir val="col"/>
        <c:grouping val="clustered"/>
        <c:varyColors val="0"/>
        <c:ser>
          <c:idx val="0"/>
          <c:order val="0"/>
          <c:tx>
            <c:strRef>
              <c:f>Sheet1!$A$2</c:f>
              <c:strCache>
                <c:ptCount val="1"/>
                <c:pt idx="0">
                  <c:v>销售额</c:v>
                </c:pt>
              </c:strCache>
            </c:strRef>
          </c:tx>
          <c:spPr>
            <a:solidFill>
              <a:srgbClr val="F38A93"/>
            </a:solidFill>
            <a:ln>
              <a:noFill/>
            </a:ln>
            <a:effectLst/>
          </c:spPr>
          <c:invertIfNegative val="0"/>
          <c:cat>
            <c:strRef>
              <c:f>Sheet1!$B$1:$M$1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Sheet1!$B$2:$M$2</c:f>
              <c:numCache>
                <c:formatCode>General</c:formatCode>
                <c:ptCount val="12"/>
                <c:pt idx="0">
                  <c:v>58</c:v>
                </c:pt>
                <c:pt idx="1">
                  <c:v>114</c:v>
                </c:pt>
                <c:pt idx="2">
                  <c:v>119</c:v>
                </c:pt>
                <c:pt idx="3">
                  <c:v>230</c:v>
                </c:pt>
                <c:pt idx="4">
                  <c:v>203</c:v>
                </c:pt>
                <c:pt idx="5">
                  <c:v>379</c:v>
                </c:pt>
                <c:pt idx="6">
                  <c:v>472</c:v>
                </c:pt>
                <c:pt idx="7">
                  <c:v>435</c:v>
                </c:pt>
                <c:pt idx="8">
                  <c:v>253</c:v>
                </c:pt>
                <c:pt idx="9">
                  <c:v>34</c:v>
                </c:pt>
                <c:pt idx="10">
                  <c:v>116</c:v>
                </c:pt>
                <c:pt idx="11">
                  <c:v>52</c:v>
                </c:pt>
              </c:numCache>
            </c:numRef>
          </c:val>
          <c:extLst>
            <c:ext xmlns:c16="http://schemas.microsoft.com/office/drawing/2014/chart" uri="{C3380CC4-5D6E-409C-BE32-E72D297353CC}">
              <c16:uniqueId val="{00000000-B825-4D16-A5E9-46EDF00333F1}"/>
            </c:ext>
          </c:extLst>
        </c:ser>
        <c:dLbls>
          <c:showLegendKey val="0"/>
          <c:showVal val="0"/>
          <c:showCatName val="0"/>
          <c:showSerName val="0"/>
          <c:showPercent val="0"/>
          <c:showBubbleSize val="0"/>
        </c:dLbls>
        <c:gapWidth val="219"/>
        <c:overlap val="-27"/>
        <c:axId val="1208697760"/>
        <c:axId val="1208697216"/>
      </c:barChart>
      <c:catAx>
        <c:axId val="1208697760"/>
        <c:scaling>
          <c:orientation val="minMax"/>
        </c:scaling>
        <c:delete val="0"/>
        <c:axPos val="t"/>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9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208697216"/>
        <c:crosses val="autoZero"/>
        <c:auto val="1"/>
        <c:lblAlgn val="ctr"/>
        <c:lblOffset val="30"/>
        <c:noMultiLvlLbl val="0"/>
      </c:catAx>
      <c:valAx>
        <c:axId val="1208697216"/>
        <c:scaling>
          <c:orientation val="maxMin"/>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208697760"/>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5ADAC-7178-49B4-A61E-D1A136B5E424}" type="datetimeFigureOut">
              <a:rPr lang="zh-CN" altLang="en-US" smtClean="0"/>
              <a:t>2017/5/4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15EF2B-2492-4B20-8D37-CEAADD10C2E1}" type="slidenum">
              <a:rPr lang="zh-CN" altLang="en-US" smtClean="0"/>
              <a:t>‹#›</a:t>
            </a:fld>
            <a:endParaRPr lang="zh-CN" altLang="en-US"/>
          </a:p>
        </p:txBody>
      </p:sp>
    </p:spTree>
    <p:extLst>
      <p:ext uri="{BB962C8B-B14F-4D97-AF65-F5344CB8AC3E}">
        <p14:creationId xmlns:p14="http://schemas.microsoft.com/office/powerpoint/2010/main" val="3277816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1</a:t>
            </a:fld>
            <a:endParaRPr lang="zh-CN" altLang="en-US"/>
          </a:p>
        </p:txBody>
      </p:sp>
    </p:spTree>
    <p:extLst>
      <p:ext uri="{BB962C8B-B14F-4D97-AF65-F5344CB8AC3E}">
        <p14:creationId xmlns:p14="http://schemas.microsoft.com/office/powerpoint/2010/main" val="2719505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10</a:t>
            </a:fld>
            <a:endParaRPr lang="zh-CN" altLang="en-US"/>
          </a:p>
        </p:txBody>
      </p:sp>
    </p:spTree>
    <p:extLst>
      <p:ext uri="{BB962C8B-B14F-4D97-AF65-F5344CB8AC3E}">
        <p14:creationId xmlns:p14="http://schemas.microsoft.com/office/powerpoint/2010/main" val="359713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11</a:t>
            </a:fld>
            <a:endParaRPr lang="zh-CN" altLang="en-US"/>
          </a:p>
        </p:txBody>
      </p:sp>
    </p:spTree>
    <p:extLst>
      <p:ext uri="{BB962C8B-B14F-4D97-AF65-F5344CB8AC3E}">
        <p14:creationId xmlns:p14="http://schemas.microsoft.com/office/powerpoint/2010/main" val="425587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12</a:t>
            </a:fld>
            <a:endParaRPr lang="zh-CN" altLang="en-US"/>
          </a:p>
        </p:txBody>
      </p:sp>
    </p:spTree>
    <p:extLst>
      <p:ext uri="{BB962C8B-B14F-4D97-AF65-F5344CB8AC3E}">
        <p14:creationId xmlns:p14="http://schemas.microsoft.com/office/powerpoint/2010/main" val="588902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13</a:t>
            </a:fld>
            <a:endParaRPr lang="zh-CN" altLang="en-US"/>
          </a:p>
        </p:txBody>
      </p:sp>
    </p:spTree>
    <p:extLst>
      <p:ext uri="{BB962C8B-B14F-4D97-AF65-F5344CB8AC3E}">
        <p14:creationId xmlns:p14="http://schemas.microsoft.com/office/powerpoint/2010/main" val="3517412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14</a:t>
            </a:fld>
            <a:endParaRPr lang="zh-CN" altLang="en-US"/>
          </a:p>
        </p:txBody>
      </p:sp>
    </p:spTree>
    <p:extLst>
      <p:ext uri="{BB962C8B-B14F-4D97-AF65-F5344CB8AC3E}">
        <p14:creationId xmlns:p14="http://schemas.microsoft.com/office/powerpoint/2010/main" val="4121360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15</a:t>
            </a:fld>
            <a:endParaRPr lang="zh-CN" altLang="en-US"/>
          </a:p>
        </p:txBody>
      </p:sp>
    </p:spTree>
    <p:extLst>
      <p:ext uri="{BB962C8B-B14F-4D97-AF65-F5344CB8AC3E}">
        <p14:creationId xmlns:p14="http://schemas.microsoft.com/office/powerpoint/2010/main" val="2952310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4" name="灯片编号占位符 3"/>
          <p:cNvSpPr>
            <a:spLocks noGrp="1"/>
          </p:cNvSpPr>
          <p:nvPr>
            <p:ph type="sldNum" sz="quarter" idx="10"/>
          </p:nvPr>
        </p:nvSpPr>
        <p:spPr/>
        <p:txBody>
          <a:bodyPr/>
          <a:lstStyle/>
          <a:p>
            <a:fld id="{DE15EF2B-2492-4B20-8D37-CEAADD10C2E1}" type="slidenum">
              <a:rPr lang="zh-CN" altLang="en-US" smtClean="0"/>
              <a:t>16</a:t>
            </a:fld>
            <a:endParaRPr lang="zh-CN" altLang="en-US"/>
          </a:p>
        </p:txBody>
      </p:sp>
    </p:spTree>
    <p:extLst>
      <p:ext uri="{BB962C8B-B14F-4D97-AF65-F5344CB8AC3E}">
        <p14:creationId xmlns:p14="http://schemas.microsoft.com/office/powerpoint/2010/main" val="372936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2</a:t>
            </a:fld>
            <a:endParaRPr lang="zh-CN" altLang="en-US"/>
          </a:p>
        </p:txBody>
      </p:sp>
    </p:spTree>
    <p:extLst>
      <p:ext uri="{BB962C8B-B14F-4D97-AF65-F5344CB8AC3E}">
        <p14:creationId xmlns:p14="http://schemas.microsoft.com/office/powerpoint/2010/main" val="777043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3</a:t>
            </a:fld>
            <a:endParaRPr lang="zh-CN" altLang="en-US"/>
          </a:p>
        </p:txBody>
      </p:sp>
    </p:spTree>
    <p:extLst>
      <p:ext uri="{BB962C8B-B14F-4D97-AF65-F5344CB8AC3E}">
        <p14:creationId xmlns:p14="http://schemas.microsoft.com/office/powerpoint/2010/main" val="4208231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4</a:t>
            </a:fld>
            <a:endParaRPr lang="zh-CN" altLang="en-US"/>
          </a:p>
        </p:txBody>
      </p:sp>
    </p:spTree>
    <p:extLst>
      <p:ext uri="{BB962C8B-B14F-4D97-AF65-F5344CB8AC3E}">
        <p14:creationId xmlns:p14="http://schemas.microsoft.com/office/powerpoint/2010/main" val="173607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5</a:t>
            </a:fld>
            <a:endParaRPr lang="zh-CN" altLang="en-US"/>
          </a:p>
        </p:txBody>
      </p:sp>
    </p:spTree>
    <p:extLst>
      <p:ext uri="{BB962C8B-B14F-4D97-AF65-F5344CB8AC3E}">
        <p14:creationId xmlns:p14="http://schemas.microsoft.com/office/powerpoint/2010/main" val="406721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6</a:t>
            </a:fld>
            <a:endParaRPr lang="zh-CN" altLang="en-US"/>
          </a:p>
        </p:txBody>
      </p:sp>
    </p:spTree>
    <p:extLst>
      <p:ext uri="{BB962C8B-B14F-4D97-AF65-F5344CB8AC3E}">
        <p14:creationId xmlns:p14="http://schemas.microsoft.com/office/powerpoint/2010/main" val="374607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7</a:t>
            </a:fld>
            <a:endParaRPr lang="zh-CN" altLang="en-US"/>
          </a:p>
        </p:txBody>
      </p:sp>
    </p:spTree>
    <p:extLst>
      <p:ext uri="{BB962C8B-B14F-4D97-AF65-F5344CB8AC3E}">
        <p14:creationId xmlns:p14="http://schemas.microsoft.com/office/powerpoint/2010/main" val="179289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8</a:t>
            </a:fld>
            <a:endParaRPr lang="zh-CN" altLang="en-US"/>
          </a:p>
        </p:txBody>
      </p:sp>
    </p:spTree>
    <p:extLst>
      <p:ext uri="{BB962C8B-B14F-4D97-AF65-F5344CB8AC3E}">
        <p14:creationId xmlns:p14="http://schemas.microsoft.com/office/powerpoint/2010/main" val="424072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模板作者：</a:t>
            </a:r>
            <a:r>
              <a:rPr lang="en-US" altLang="zh-CN" dirty="0"/>
              <a:t>Elva</a:t>
            </a:r>
            <a:r>
              <a:rPr lang="en-US" altLang="zh-CN" sz="1200" dirty="0">
                <a:solidFill>
                  <a:srgbClr val="ED5160"/>
                </a:solidFill>
                <a:latin typeface="Arial" panose="020B0604020202020204" pitchFamily="34" charset="0"/>
                <a:ea typeface="微软雅黑" panose="020B0503020204020204" pitchFamily="34" charset="-122"/>
                <a:sym typeface="Arial" panose="020B0604020202020204" pitchFamily="34" charset="0"/>
              </a:rPr>
              <a:t>-Design</a:t>
            </a:r>
            <a:endParaRPr lang="zh-CN" altLang="en-US" sz="12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 请勿倒卖！做人要有良心啊。。</a:t>
            </a:r>
            <a:endParaRPr lang="en-US" altLang="zh-CN" sz="12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E15EF2B-2492-4B20-8D37-CEAADD10C2E1}" type="slidenum">
              <a:rPr lang="zh-CN" altLang="en-US" smtClean="0"/>
              <a:t>9</a:t>
            </a:fld>
            <a:endParaRPr lang="zh-CN" altLang="en-US"/>
          </a:p>
        </p:txBody>
      </p:sp>
    </p:spTree>
    <p:extLst>
      <p:ext uri="{BB962C8B-B14F-4D97-AF65-F5344CB8AC3E}">
        <p14:creationId xmlns:p14="http://schemas.microsoft.com/office/powerpoint/2010/main" val="2390011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30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1786398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4139442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3094594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3281004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3711740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3713971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1125048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4072079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1862882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1153928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BCFA9747-8719-4A4F-B328-C9BCBCB02C06}" type="slidenum">
              <a:rPr lang="zh-CN" altLang="en-US" smtClean="0"/>
              <a:t>‹#›</a:t>
            </a:fld>
            <a:endParaRPr lang="zh-CN" altLang="en-US" dirty="0"/>
          </a:p>
        </p:txBody>
      </p:sp>
    </p:spTree>
    <p:extLst>
      <p:ext uri="{BB962C8B-B14F-4D97-AF65-F5344CB8AC3E}">
        <p14:creationId xmlns:p14="http://schemas.microsoft.com/office/powerpoint/2010/main" val="1074446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2795382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217473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385520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438705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3582205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71867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263384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111196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381254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1907303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FA9747-8719-4A4F-B328-C9BCBCB02C06}" type="slidenum">
              <a:rPr lang="zh-CN" altLang="en-US" smtClean="0"/>
              <a:t>‹#›</a:t>
            </a:fld>
            <a:endParaRPr lang="zh-CN" altLang="en-US"/>
          </a:p>
        </p:txBody>
      </p:sp>
    </p:spTree>
    <p:extLst>
      <p:ext uri="{BB962C8B-B14F-4D97-AF65-F5344CB8AC3E}">
        <p14:creationId xmlns:p14="http://schemas.microsoft.com/office/powerpoint/2010/main" val="2839822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7190072" y="6356349"/>
            <a:ext cx="111652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838200" y="6356349"/>
            <a:ext cx="58706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6C0D5F-ED55-482A-ACB9-7A264C58BD5A}" type="slidenum">
              <a:rPr lang="zh-CN" altLang="en-US" smtClean="0"/>
              <a:t>‹#›</a:t>
            </a:fld>
            <a:endParaRPr lang="zh-CN" altLang="en-US"/>
          </a:p>
        </p:txBody>
      </p:sp>
    </p:spTree>
    <p:extLst>
      <p:ext uri="{BB962C8B-B14F-4D97-AF65-F5344CB8AC3E}">
        <p14:creationId xmlns:p14="http://schemas.microsoft.com/office/powerpoint/2010/main" val="277480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hyperlink" Target="http://www.yanj.cn/store-522.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373326" y="3585166"/>
            <a:ext cx="3974165" cy="954107"/>
          </a:xfrm>
          <a:prstGeom prst="rect">
            <a:avLst/>
          </a:prstGeom>
          <a:noFill/>
        </p:spPr>
        <p:txBody>
          <a:bodyPr wrap="none" rtlCol="0">
            <a:spAutoFit/>
          </a:bodyPr>
          <a:lstStyle/>
          <a:p>
            <a:r>
              <a:rPr lang="zh-CN" altLang="en-US" sz="28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答  辩  人：秦华伟</a:t>
            </a:r>
            <a:endParaRPr lang="en-US" altLang="zh-CN" sz="28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endParaRPr>
          </a:p>
          <a:p>
            <a:r>
              <a:rPr lang="zh-CN" altLang="en-US" sz="28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指导老师：向华 副教授</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809" y="0"/>
            <a:ext cx="3860191" cy="6858000"/>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rcRect l="24913" t="45094" r="32646" b="34816"/>
          <a:stretch>
            <a:fillRect/>
          </a:stretch>
        </p:blipFill>
        <p:spPr>
          <a:xfrm>
            <a:off x="10476281" y="6173340"/>
            <a:ext cx="1592397" cy="501779"/>
          </a:xfrm>
          <a:custGeom>
            <a:avLst/>
            <a:gdLst/>
            <a:ahLst/>
            <a:cxnLst/>
            <a:rect l="l" t="t" r="r" b="b"/>
            <a:pathLst>
              <a:path w="4372384" h="1377777">
                <a:moveTo>
                  <a:pt x="1608646" y="219075"/>
                </a:moveTo>
                <a:cubicBezTo>
                  <a:pt x="1474577" y="219075"/>
                  <a:pt x="1407542" y="381670"/>
                  <a:pt x="1407542" y="706860"/>
                </a:cubicBezTo>
                <a:cubicBezTo>
                  <a:pt x="1407542" y="1012652"/>
                  <a:pt x="1472865" y="1165548"/>
                  <a:pt x="1603511" y="1165548"/>
                </a:cubicBezTo>
                <a:cubicBezTo>
                  <a:pt x="1731876" y="1165548"/>
                  <a:pt x="1796058" y="1008088"/>
                  <a:pt x="1796058" y="693167"/>
                </a:cubicBezTo>
                <a:cubicBezTo>
                  <a:pt x="1796058" y="377106"/>
                  <a:pt x="1733587" y="219075"/>
                  <a:pt x="1608646" y="219075"/>
                </a:cubicBezTo>
                <a:close/>
                <a:moveTo>
                  <a:pt x="3448161" y="29096"/>
                </a:moveTo>
                <a:lnTo>
                  <a:pt x="4372384" y="29096"/>
                </a:lnTo>
                <a:lnTo>
                  <a:pt x="4372384" y="197681"/>
                </a:lnTo>
                <a:cubicBezTo>
                  <a:pt x="4265129" y="389942"/>
                  <a:pt x="4185115" y="544835"/>
                  <a:pt x="4132343" y="662360"/>
                </a:cubicBezTo>
                <a:cubicBezTo>
                  <a:pt x="4079571" y="779885"/>
                  <a:pt x="4036640" y="894271"/>
                  <a:pt x="4003551" y="1005520"/>
                </a:cubicBezTo>
                <a:cubicBezTo>
                  <a:pt x="3970461" y="1116769"/>
                  <a:pt x="3945074" y="1233153"/>
                  <a:pt x="3927388" y="1354671"/>
                </a:cubicBezTo>
                <a:lnTo>
                  <a:pt x="3630438" y="1354671"/>
                </a:lnTo>
                <a:cubicBezTo>
                  <a:pt x="3658964" y="1181807"/>
                  <a:pt x="3709311" y="1006804"/>
                  <a:pt x="3781480" y="829661"/>
                </a:cubicBezTo>
                <a:cubicBezTo>
                  <a:pt x="3853650" y="652519"/>
                  <a:pt x="3953346" y="461541"/>
                  <a:pt x="4080569" y="256729"/>
                </a:cubicBezTo>
                <a:lnTo>
                  <a:pt x="3448161" y="256729"/>
                </a:lnTo>
                <a:close/>
                <a:moveTo>
                  <a:pt x="1620626" y="6847"/>
                </a:moveTo>
                <a:cubicBezTo>
                  <a:pt x="1925278" y="6847"/>
                  <a:pt x="2077603" y="232197"/>
                  <a:pt x="2077603" y="682898"/>
                </a:cubicBezTo>
                <a:cubicBezTo>
                  <a:pt x="2077603" y="904826"/>
                  <a:pt x="2036241" y="1076121"/>
                  <a:pt x="1953518" y="1196783"/>
                </a:cubicBezTo>
                <a:cubicBezTo>
                  <a:pt x="1870794" y="1317446"/>
                  <a:pt x="1751273" y="1377777"/>
                  <a:pt x="1594954" y="1377777"/>
                </a:cubicBezTo>
                <a:cubicBezTo>
                  <a:pt x="1283457" y="1377777"/>
                  <a:pt x="1127708" y="1156420"/>
                  <a:pt x="1127708" y="713706"/>
                </a:cubicBezTo>
                <a:cubicBezTo>
                  <a:pt x="1127708" y="484362"/>
                  <a:pt x="1169925" y="309216"/>
                  <a:pt x="1254361" y="188268"/>
                </a:cubicBezTo>
                <a:cubicBezTo>
                  <a:pt x="1338796" y="67320"/>
                  <a:pt x="1460884" y="6847"/>
                  <a:pt x="1620626" y="6847"/>
                </a:cubicBezTo>
                <a:close/>
                <a:moveTo>
                  <a:pt x="449275" y="6847"/>
                </a:moveTo>
                <a:cubicBezTo>
                  <a:pt x="581633" y="6847"/>
                  <a:pt x="686321" y="40649"/>
                  <a:pt x="763339" y="108254"/>
                </a:cubicBezTo>
                <a:cubicBezTo>
                  <a:pt x="840358" y="175859"/>
                  <a:pt x="878867" y="268995"/>
                  <a:pt x="878867" y="387661"/>
                </a:cubicBezTo>
                <a:cubicBezTo>
                  <a:pt x="878867" y="453839"/>
                  <a:pt x="867742" y="513600"/>
                  <a:pt x="845492" y="566943"/>
                </a:cubicBezTo>
                <a:cubicBezTo>
                  <a:pt x="823242" y="620285"/>
                  <a:pt x="791009" y="670347"/>
                  <a:pt x="748791" y="717129"/>
                </a:cubicBezTo>
                <a:cubicBezTo>
                  <a:pt x="706574" y="763910"/>
                  <a:pt x="638969" y="820105"/>
                  <a:pt x="545976" y="885714"/>
                </a:cubicBezTo>
                <a:cubicBezTo>
                  <a:pt x="456406" y="949611"/>
                  <a:pt x="396217" y="998960"/>
                  <a:pt x="365410" y="1033761"/>
                </a:cubicBezTo>
                <a:cubicBezTo>
                  <a:pt x="334603" y="1068562"/>
                  <a:pt x="319199" y="1098798"/>
                  <a:pt x="319199" y="1124471"/>
                </a:cubicBezTo>
                <a:lnTo>
                  <a:pt x="881434" y="1124471"/>
                </a:lnTo>
                <a:lnTo>
                  <a:pt x="881434" y="1354671"/>
                </a:lnTo>
                <a:lnTo>
                  <a:pt x="0" y="1354671"/>
                </a:lnTo>
                <a:lnTo>
                  <a:pt x="0" y="1256259"/>
                </a:lnTo>
                <a:cubicBezTo>
                  <a:pt x="0" y="1187227"/>
                  <a:pt x="12694" y="1124186"/>
                  <a:pt x="38081" y="1067135"/>
                </a:cubicBezTo>
                <a:cubicBezTo>
                  <a:pt x="63469" y="1010085"/>
                  <a:pt x="98413" y="956885"/>
                  <a:pt x="142912" y="907536"/>
                </a:cubicBezTo>
                <a:cubicBezTo>
                  <a:pt x="187412" y="858187"/>
                  <a:pt x="256443" y="800423"/>
                  <a:pt x="350006" y="734244"/>
                </a:cubicBezTo>
                <a:cubicBezTo>
                  <a:pt x="435582" y="670347"/>
                  <a:pt x="495486" y="613724"/>
                  <a:pt x="529716" y="564375"/>
                </a:cubicBezTo>
                <a:cubicBezTo>
                  <a:pt x="563947" y="515026"/>
                  <a:pt x="581062" y="462682"/>
                  <a:pt x="581062" y="407343"/>
                </a:cubicBezTo>
                <a:cubicBezTo>
                  <a:pt x="581062" y="288107"/>
                  <a:pt x="516024" y="228489"/>
                  <a:pt x="385948" y="228489"/>
                </a:cubicBezTo>
                <a:cubicBezTo>
                  <a:pt x="271847" y="228489"/>
                  <a:pt x="162880" y="274129"/>
                  <a:pt x="59048" y="365411"/>
                </a:cubicBezTo>
                <a:lnTo>
                  <a:pt x="59048" y="118951"/>
                </a:lnTo>
                <a:cubicBezTo>
                  <a:pt x="174860" y="44215"/>
                  <a:pt x="304936" y="6847"/>
                  <a:pt x="449275" y="6847"/>
                </a:cubicBezTo>
                <a:close/>
                <a:moveTo>
                  <a:pt x="2780853" y="0"/>
                </a:moveTo>
                <a:lnTo>
                  <a:pt x="2957140" y="0"/>
                </a:lnTo>
                <a:lnTo>
                  <a:pt x="2957140" y="1354671"/>
                </a:lnTo>
                <a:lnTo>
                  <a:pt x="2679018" y="1354671"/>
                </a:lnTo>
                <a:lnTo>
                  <a:pt x="2679018" y="311498"/>
                </a:lnTo>
                <a:cubicBezTo>
                  <a:pt x="2644787" y="341164"/>
                  <a:pt x="2598006" y="367835"/>
                  <a:pt x="2538673" y="391511"/>
                </a:cubicBezTo>
                <a:cubicBezTo>
                  <a:pt x="2479340" y="415187"/>
                  <a:pt x="2424856" y="429878"/>
                  <a:pt x="2375222" y="435583"/>
                </a:cubicBezTo>
                <a:lnTo>
                  <a:pt x="2375222" y="198537"/>
                </a:lnTo>
                <a:cubicBezTo>
                  <a:pt x="2531541" y="152896"/>
                  <a:pt x="2666752" y="86718"/>
                  <a:pt x="2780853" y="0"/>
                </a:cubicBezTo>
                <a:close/>
              </a:path>
            </a:pathLst>
          </a:custGeom>
          <a:effectLst>
            <a:outerShdw blurRad="63500" dist="50800" dir="2700000" algn="tl" rotWithShape="0">
              <a:prstClr val="black">
                <a:alpha val="40000"/>
              </a:prstClr>
            </a:outerShdw>
          </a:effectLst>
        </p:spPr>
      </p:pic>
      <p:sp>
        <p:nvSpPr>
          <p:cNvPr id="7" name="文本框 6"/>
          <p:cNvSpPr txBox="1"/>
          <p:nvPr/>
        </p:nvSpPr>
        <p:spPr>
          <a:xfrm>
            <a:off x="2268584" y="969281"/>
            <a:ext cx="8084264" cy="2123658"/>
          </a:xfrm>
          <a:prstGeom prst="rect">
            <a:avLst/>
          </a:prstGeom>
          <a:noFill/>
        </p:spPr>
        <p:txBody>
          <a:bodyPr wrap="none" rtlCol="0">
            <a:spAutoFit/>
          </a:bodyPr>
          <a:lstStyle/>
          <a:p>
            <a:pPr algn="ctr"/>
            <a:r>
              <a:rPr lang="zh-CN" altLang="zh-CN" sz="4400" b="1" dirty="0">
                <a:solidFill>
                  <a:schemeClr val="accent5">
                    <a:lumMod val="50000"/>
                  </a:schemeClr>
                </a:solidFill>
                <a:latin typeface="Arial" panose="020B0604020202020204" pitchFamily="34" charset="0"/>
                <a:ea typeface="微软雅黑" panose="020B0503020204020204" pitchFamily="34" charset="-122"/>
              </a:rPr>
              <a:t>面向汽车轮毂单元加工的自动化</a:t>
            </a:r>
            <a:endParaRPr lang="en-US" altLang="zh-CN" sz="4400" b="1" dirty="0">
              <a:solidFill>
                <a:schemeClr val="accent5">
                  <a:lumMod val="50000"/>
                </a:schemeClr>
              </a:solidFill>
              <a:latin typeface="Arial" panose="020B0604020202020204" pitchFamily="34" charset="0"/>
              <a:ea typeface="微软雅黑" panose="020B0503020204020204" pitchFamily="34" charset="-122"/>
            </a:endParaRPr>
          </a:p>
          <a:p>
            <a:pPr algn="ctr"/>
            <a:r>
              <a:rPr lang="zh-CN" altLang="zh-CN" sz="4400" b="1" dirty="0">
                <a:solidFill>
                  <a:schemeClr val="accent5">
                    <a:lumMod val="50000"/>
                  </a:schemeClr>
                </a:solidFill>
                <a:latin typeface="Arial" panose="020B0604020202020204" pitchFamily="34" charset="0"/>
                <a:ea typeface="微软雅黑" panose="020B0503020204020204" pitchFamily="34" charset="-122"/>
              </a:rPr>
              <a:t>生产线建设研究</a:t>
            </a:r>
            <a:endParaRPr lang="zh-TW" altLang="zh-CN" sz="4400" b="1" dirty="0">
              <a:solidFill>
                <a:schemeClr val="accent5">
                  <a:lumMod val="50000"/>
                </a:schemeClr>
              </a:solidFill>
              <a:latin typeface="Arial" panose="020B0604020202020204" pitchFamily="34" charset="0"/>
              <a:ea typeface="微软雅黑" panose="020B0503020204020204" pitchFamily="34" charset="-122"/>
            </a:endParaRPr>
          </a:p>
          <a:p>
            <a:endParaRPr lang="zh-CN" altLang="en-US" sz="44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12"/>
          <p:cNvSpPr txBox="1">
            <a:spLocks noChangeArrowheads="1"/>
          </p:cNvSpPr>
          <p:nvPr/>
        </p:nvSpPr>
        <p:spPr bwMode="auto">
          <a:xfrm>
            <a:off x="3210014" y="5633590"/>
            <a:ext cx="6300788" cy="539750"/>
          </a:xfrm>
          <a:prstGeom prst="rect">
            <a:avLst/>
          </a:prstGeom>
          <a:noFill/>
          <a:ln w="9525">
            <a:noFill/>
            <a:miter lim="800000"/>
            <a:headEnd/>
            <a:tailEnd/>
          </a:ln>
        </p:spPr>
        <p:txBody>
          <a:bodyPr/>
          <a:lstStyle/>
          <a:p>
            <a:pPr algn="ctr">
              <a:spcBef>
                <a:spcPct val="20000"/>
              </a:spcBef>
              <a:buClr>
                <a:schemeClr val="accent2"/>
              </a:buClr>
              <a:buFont typeface="Wingdings" pitchFamily="2" charset="2"/>
              <a:buNone/>
            </a:pPr>
            <a:r>
              <a:rPr lang="zh-CN" altLang="en-US" sz="2800" b="1" dirty="0">
                <a:solidFill>
                  <a:schemeClr val="accent5">
                    <a:lumMod val="50000"/>
                  </a:schemeClr>
                </a:solidFill>
                <a:latin typeface="Arial" panose="020B0604020202020204" pitchFamily="34" charset="0"/>
                <a:ea typeface="微软雅黑" panose="020B0503020204020204" pitchFamily="34" charset="-122"/>
              </a:rPr>
              <a:t>国家数控系统工程技术研究中心</a:t>
            </a:r>
          </a:p>
        </p:txBody>
      </p:sp>
    </p:spTree>
    <p:extLst>
      <p:ext uri="{BB962C8B-B14F-4D97-AF65-F5344CB8AC3E}">
        <p14:creationId xmlns:p14="http://schemas.microsoft.com/office/powerpoint/2010/main" val="267175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20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75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75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10">
                                            <p:txEl>
                                              <p:pRg st="0" end="0"/>
                                            </p:txEl>
                                          </p:spTgt>
                                        </p:tgtEl>
                                      </p:cBhvr>
                                    </p:animEffect>
                                  </p:childTnLst>
                                </p:cTn>
                              </p:par>
                              <p:par>
                                <p:cTn id="12" presetID="41" presetClass="entr" presetSubtype="0" fill="hold" grpId="0" nodeType="withEffect">
                                  <p:stCondLst>
                                    <p:cond delay="200"/>
                                  </p:stCondLst>
                                  <p:iterate type="lt">
                                    <p:tmPct val="10000"/>
                                  </p:iterate>
                                  <p:childTnLst>
                                    <p:set>
                                      <p:cBhvr>
                                        <p:cTn id="13" dur="1" fill="hold">
                                          <p:stCondLst>
                                            <p:cond delay="0"/>
                                          </p:stCondLst>
                                        </p:cTn>
                                        <p:tgtEl>
                                          <p:spTgt spid="10">
                                            <p:txEl>
                                              <p:pRg st="1" end="1"/>
                                            </p:txEl>
                                          </p:spTgt>
                                        </p:tgtEl>
                                        <p:attrNameLst>
                                          <p:attrName>style.visibility</p:attrName>
                                        </p:attrNameLst>
                                      </p:cBhvr>
                                      <p:to>
                                        <p:strVal val="visible"/>
                                      </p:to>
                                    </p:set>
                                    <p:anim calcmode="lin" valueType="num">
                                      <p:cBhvr>
                                        <p:cTn id="14" dur="750" fill="hold"/>
                                        <p:tgtEl>
                                          <p:spTgt spid="10">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750" fill="hold"/>
                                        <p:tgtEl>
                                          <p:spTgt spid="10">
                                            <p:txEl>
                                              <p:pRg st="1" end="1"/>
                                            </p:txEl>
                                          </p:spTgt>
                                        </p:tgtEl>
                                        <p:attrNameLst>
                                          <p:attrName>ppt_y</p:attrName>
                                        </p:attrNameLst>
                                      </p:cBhvr>
                                      <p:tavLst>
                                        <p:tav tm="0">
                                          <p:val>
                                            <p:strVal val="#ppt_y"/>
                                          </p:val>
                                        </p:tav>
                                        <p:tav tm="100000">
                                          <p:val>
                                            <p:strVal val="#ppt_y"/>
                                          </p:val>
                                        </p:tav>
                                      </p:tavLst>
                                    </p:anim>
                                    <p:anim calcmode="lin" valueType="num">
                                      <p:cBhvr>
                                        <p:cTn id="16" dur="750" fill="hold"/>
                                        <p:tgtEl>
                                          <p:spTgt spid="10">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750" fill="hold"/>
                                        <p:tgtEl>
                                          <p:spTgt spid="10">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750" tmFilter="0,0; .5, 1; 1, 1"/>
                                        <p:tgtEl>
                                          <p:spTgt spid="10">
                                            <p:txEl>
                                              <p:pRg st="1" end="1"/>
                                            </p:txEl>
                                          </p:spTgt>
                                        </p:tgtEl>
                                      </p:cBhvr>
                                    </p:animEffect>
                                  </p:childTnLst>
                                </p:cTn>
                              </p:par>
                              <p:par>
                                <p:cTn id="19" presetID="41" presetClass="entr" presetSubtype="0" fill="hold" grpId="0" nodeType="withEffect">
                                  <p:stCondLst>
                                    <p:cond delay="200"/>
                                  </p:stCondLst>
                                  <p:iterate type="lt">
                                    <p:tmPct val="10000"/>
                                  </p:iterate>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750" fill="hold"/>
                                        <p:tgtEl>
                                          <p:spTgt spid="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750" fill="hold"/>
                                        <p:tgtEl>
                                          <p:spTgt spid="7">
                                            <p:txEl>
                                              <p:pRg st="0" end="0"/>
                                            </p:txEl>
                                          </p:spTgt>
                                        </p:tgtEl>
                                        <p:attrNameLst>
                                          <p:attrName>ppt_y</p:attrName>
                                        </p:attrNameLst>
                                      </p:cBhvr>
                                      <p:tavLst>
                                        <p:tav tm="0">
                                          <p:val>
                                            <p:strVal val="#ppt_y"/>
                                          </p:val>
                                        </p:tav>
                                        <p:tav tm="100000">
                                          <p:val>
                                            <p:strVal val="#ppt_y"/>
                                          </p:val>
                                        </p:tav>
                                      </p:tavLst>
                                    </p:anim>
                                    <p:anim calcmode="lin" valueType="num">
                                      <p:cBhvr>
                                        <p:cTn id="23" dur="750" fill="hold"/>
                                        <p:tgtEl>
                                          <p:spTgt spid="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750" fill="hold"/>
                                        <p:tgtEl>
                                          <p:spTgt spid="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750" tmFilter="0,0; .5, 1; 1, 1"/>
                                        <p:tgtEl>
                                          <p:spTgt spid="7">
                                            <p:txEl>
                                              <p:pRg st="0" end="0"/>
                                            </p:txEl>
                                          </p:spTgt>
                                        </p:tgtEl>
                                      </p:cBhvr>
                                    </p:animEffect>
                                  </p:childTnLst>
                                </p:cTn>
                              </p:par>
                              <p:par>
                                <p:cTn id="26" presetID="41" presetClass="entr" presetSubtype="0" fill="hold" grpId="0" nodeType="withEffect">
                                  <p:stCondLst>
                                    <p:cond delay="200"/>
                                  </p:stCondLst>
                                  <p:iterate type="lt">
                                    <p:tmPct val="10000"/>
                                  </p:iterate>
                                  <p:childTnLst>
                                    <p:set>
                                      <p:cBhvr>
                                        <p:cTn id="27" dur="1" fill="hold">
                                          <p:stCondLst>
                                            <p:cond delay="0"/>
                                          </p:stCondLst>
                                        </p:cTn>
                                        <p:tgtEl>
                                          <p:spTgt spid="7">
                                            <p:txEl>
                                              <p:pRg st="1" end="1"/>
                                            </p:txEl>
                                          </p:spTgt>
                                        </p:tgtEl>
                                        <p:attrNameLst>
                                          <p:attrName>style.visibility</p:attrName>
                                        </p:attrNameLst>
                                      </p:cBhvr>
                                      <p:to>
                                        <p:strVal val="visible"/>
                                      </p:to>
                                    </p:set>
                                    <p:anim calcmode="lin" valueType="num">
                                      <p:cBhvr>
                                        <p:cTn id="28" dur="750" fill="hold"/>
                                        <p:tgtEl>
                                          <p:spTgt spid="7">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750" fill="hold"/>
                                        <p:tgtEl>
                                          <p:spTgt spid="7">
                                            <p:txEl>
                                              <p:pRg st="1" end="1"/>
                                            </p:txEl>
                                          </p:spTgt>
                                        </p:tgtEl>
                                        <p:attrNameLst>
                                          <p:attrName>ppt_y</p:attrName>
                                        </p:attrNameLst>
                                      </p:cBhvr>
                                      <p:tavLst>
                                        <p:tav tm="0">
                                          <p:val>
                                            <p:strVal val="#ppt_y"/>
                                          </p:val>
                                        </p:tav>
                                        <p:tav tm="100000">
                                          <p:val>
                                            <p:strVal val="#ppt_y"/>
                                          </p:val>
                                        </p:tav>
                                      </p:tavLst>
                                    </p:anim>
                                    <p:anim calcmode="lin" valueType="num">
                                      <p:cBhvr>
                                        <p:cTn id="30" dur="750" fill="hold"/>
                                        <p:tgtEl>
                                          <p:spTgt spid="7">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750" fill="hold"/>
                                        <p:tgtEl>
                                          <p:spTgt spid="7">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750" tmFilter="0,0; .5, 1; 1, 1"/>
                                        <p:tgtEl>
                                          <p:spTgt spid="7">
                                            <p:txEl>
                                              <p:pRg st="1" end="1"/>
                                            </p:txEl>
                                          </p:spTgt>
                                        </p:tgtEl>
                                      </p:cBhvr>
                                    </p:animEffect>
                                  </p:childTnLst>
                                </p:cTn>
                              </p:par>
                              <p:par>
                                <p:cTn id="33" presetID="41" presetClass="entr" presetSubtype="0" fill="hold" grpId="0" nodeType="withEffect">
                                  <p:stCondLst>
                                    <p:cond delay="200"/>
                                  </p:stCondLst>
                                  <p:iterate type="lt">
                                    <p:tmPct val="9231"/>
                                  </p:iterate>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8"/>
                                        </p:tgtEl>
                                        <p:attrNameLst>
                                          <p:attrName>ppt_y</p:attrName>
                                        </p:attrNameLst>
                                      </p:cBhvr>
                                      <p:tavLst>
                                        <p:tav tm="0">
                                          <p:val>
                                            <p:strVal val="#ppt_y"/>
                                          </p:val>
                                        </p:tav>
                                        <p:tav tm="100000">
                                          <p:val>
                                            <p:strVal val="#ppt_y"/>
                                          </p:val>
                                        </p:tav>
                                      </p:tavLst>
                                    </p:anim>
                                    <p:anim calcmode="lin" valueType="num">
                                      <p:cBhvr>
                                        <p:cTn id="3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7" grpId="0" build="allAtOnce"/>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a:graphicFrameLocks/>
          </p:cNvGraphicFramePr>
          <p:nvPr>
            <p:extLst>
              <p:ext uri="{D42A27DB-BD31-4B8C-83A1-F6EECF244321}">
                <p14:modId xmlns:p14="http://schemas.microsoft.com/office/powerpoint/2010/main" val="4124457909"/>
              </p:ext>
            </p:extLst>
          </p:nvPr>
        </p:nvGraphicFramePr>
        <p:xfrm>
          <a:off x="210837" y="590306"/>
          <a:ext cx="11770326" cy="4915388"/>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p:cNvSpPr txBox="1"/>
          <p:nvPr/>
        </p:nvSpPr>
        <p:spPr>
          <a:xfrm>
            <a:off x="692944" y="5677144"/>
            <a:ext cx="2877711" cy="307777"/>
          </a:xfrm>
          <a:prstGeom prst="rect">
            <a:avLst/>
          </a:prstGeom>
          <a:noFill/>
        </p:spPr>
        <p:txBody>
          <a:bodyPr wrap="none" rtlCol="0">
            <a:spAutoFit/>
          </a:bodyPr>
          <a:lstStyle/>
          <a:p>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数据来源：请在此处输入数据来源</a:t>
            </a:r>
          </a:p>
        </p:txBody>
      </p:sp>
    </p:spTree>
    <p:extLst>
      <p:ext uri="{BB962C8B-B14F-4D97-AF65-F5344CB8AC3E}">
        <p14:creationId xmlns:p14="http://schemas.microsoft.com/office/powerpoint/2010/main" val="1493822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677423" cy="4876800"/>
          </a:xfrm>
          <a:prstGeom prst="rect">
            <a:avLst/>
          </a:prstGeom>
        </p:spPr>
      </p:pic>
      <p:sp>
        <p:nvSpPr>
          <p:cNvPr id="11" name="任意多边形 10"/>
          <p:cNvSpPr/>
          <p:nvPr/>
        </p:nvSpPr>
        <p:spPr>
          <a:xfrm>
            <a:off x="10967356" y="0"/>
            <a:ext cx="1224644" cy="6855884"/>
          </a:xfrm>
          <a:custGeom>
            <a:avLst/>
            <a:gdLst>
              <a:gd name="connsiteX0" fmla="*/ 1204632 w 1224644"/>
              <a:gd name="connsiteY0" fmla="*/ 0 h 6855884"/>
              <a:gd name="connsiteX1" fmla="*/ 1224644 w 1224644"/>
              <a:gd name="connsiteY1" fmla="*/ 0 h 6855884"/>
              <a:gd name="connsiteX2" fmla="*/ 1224644 w 1224644"/>
              <a:gd name="connsiteY2" fmla="*/ 6855884 h 6855884"/>
              <a:gd name="connsiteX3" fmla="*/ 1088746 w 1224644"/>
              <a:gd name="connsiteY3" fmla="*/ 6692177 h 6855884"/>
              <a:gd name="connsiteX4" fmla="*/ 0 w 1224644"/>
              <a:gd name="connsiteY4" fmla="*/ 3416917 h 6855884"/>
              <a:gd name="connsiteX5" fmla="*/ 1192177 w 1224644"/>
              <a:gd name="connsiteY5" fmla="*/ 14051 h 685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644" h="6855884">
                <a:moveTo>
                  <a:pt x="1204632" y="0"/>
                </a:moveTo>
                <a:lnTo>
                  <a:pt x="1224644" y="0"/>
                </a:lnTo>
                <a:lnTo>
                  <a:pt x="1224644" y="6855884"/>
                </a:lnTo>
                <a:lnTo>
                  <a:pt x="1088746" y="6692177"/>
                </a:lnTo>
                <a:cubicBezTo>
                  <a:pt x="412289" y="5827121"/>
                  <a:pt x="0" y="4677981"/>
                  <a:pt x="0" y="3416917"/>
                </a:cubicBezTo>
                <a:cubicBezTo>
                  <a:pt x="0" y="2092801"/>
                  <a:pt x="454549" y="892079"/>
                  <a:pt x="1192177" y="14051"/>
                </a:cubicBezTo>
                <a:close/>
              </a:path>
            </a:pathLst>
          </a:custGeom>
          <a:solidFill>
            <a:srgbClr val="F38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2525650" y="1286168"/>
            <a:ext cx="3163950" cy="523220"/>
          </a:xfrm>
          <a:prstGeom prst="rect">
            <a:avLst/>
          </a:prstGeom>
          <a:noFill/>
        </p:spPr>
        <p:txBody>
          <a:bodyPr wrap="square" rtlCol="0">
            <a:spAutoFit/>
          </a:bodyPr>
          <a:lstStyle/>
          <a:p>
            <a:r>
              <a:rPr lang="zh-CN" altLang="en-US" sz="28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问题分析整理</a:t>
            </a:r>
          </a:p>
        </p:txBody>
      </p:sp>
      <p:cxnSp>
        <p:nvCxnSpPr>
          <p:cNvPr id="12" name="直接连接符 11"/>
          <p:cNvCxnSpPr/>
          <p:nvPr/>
        </p:nvCxnSpPr>
        <p:spPr>
          <a:xfrm>
            <a:off x="2349500" y="1286168"/>
            <a:ext cx="0" cy="52322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525650" y="2414835"/>
            <a:ext cx="8321824" cy="3108543"/>
          </a:xfrm>
          <a:prstGeom prst="rect">
            <a:avLst/>
          </a:prstGeom>
          <a:noFill/>
        </p:spPr>
        <p:txBody>
          <a:bodyPr wrap="square" rtlCol="0">
            <a:spAutoFit/>
          </a:bodyPr>
          <a:lstStyle/>
          <a:p>
            <a:pPr marL="342900" indent="-342900">
              <a:lnSpc>
                <a:spcPct val="130000"/>
              </a:lnSpc>
              <a:spcBef>
                <a:spcPts val="600"/>
              </a:spcBef>
              <a:spcAft>
                <a:spcPts val="1800"/>
              </a:spcAft>
              <a:buFont typeface="+mj-lt"/>
              <a:buAutoNum type="arabicPeriod"/>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你要看一个国家的文明，只消考察三件事：第一看他们怎样待小孩子；第二看他们怎样待女人；第三看他们怎样利用闲暇的时间。</a:t>
            </a:r>
            <a:endParaRPr lang="en-US" altLang="zh-CN"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spcBef>
                <a:spcPts val="600"/>
              </a:spcBef>
              <a:spcAft>
                <a:spcPts val="1800"/>
              </a:spcAft>
              <a:buFont typeface="+mj-lt"/>
              <a:buAutoNum type="arabicPeriod"/>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生命本没有意义，你要能给它什么意义，他就有什么意义与其终日冥想人生有何意义，不如试用此生做点有意义的事。</a:t>
            </a:r>
            <a:endParaRPr lang="en-US" altLang="zh-CN"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spcBef>
                <a:spcPts val="600"/>
              </a:spcBef>
              <a:spcAft>
                <a:spcPts val="1800"/>
              </a:spcAft>
              <a:buFont typeface="+mj-lt"/>
              <a:buAutoNum type="arabicPeriod"/>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堕落的方式很多，总结起来，约有这两大类：第一条是容易抛弃学生时代求知识的渴望；第二条是容易抛弃学生时代的理想的人生追求。</a:t>
            </a:r>
            <a:endParaRPr lang="en-US" altLang="zh-CN"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5013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809" y="0"/>
            <a:ext cx="3860191" cy="6858000"/>
          </a:xfrm>
          <a:prstGeom prst="rect">
            <a:avLst/>
          </a:prstGeom>
        </p:spPr>
      </p:pic>
      <p:cxnSp>
        <p:nvCxnSpPr>
          <p:cNvPr id="4" name="直接连接符 3"/>
          <p:cNvCxnSpPr/>
          <p:nvPr/>
        </p:nvCxnSpPr>
        <p:spPr>
          <a:xfrm>
            <a:off x="7620000" y="387350"/>
            <a:ext cx="0" cy="6083300"/>
          </a:xfrm>
          <a:prstGeom prst="line">
            <a:avLst/>
          </a:prstGeom>
          <a:ln w="127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4175" y="2078335"/>
            <a:ext cx="8015350" cy="923330"/>
          </a:xfrm>
          <a:prstGeom prst="rect">
            <a:avLst/>
          </a:prstGeom>
          <a:noFill/>
        </p:spPr>
        <p:txBody>
          <a:bodyPr wrap="square" rtlCol="0">
            <a:spAutoFit/>
          </a:bodyPr>
          <a:lstStyle/>
          <a:p>
            <a:pPr algn="ctr"/>
            <a:r>
              <a:rPr lang="zh-CN" altLang="en-US" sz="54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数据分析及事实论证</a:t>
            </a:r>
          </a:p>
        </p:txBody>
      </p:sp>
      <p:sp>
        <p:nvSpPr>
          <p:cNvPr id="3" name="文本框 2"/>
          <p:cNvSpPr txBox="1"/>
          <p:nvPr/>
        </p:nvSpPr>
        <p:spPr>
          <a:xfrm>
            <a:off x="711201" y="3479800"/>
            <a:ext cx="5834826" cy="168661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朋友们，在你最悲观最失望的时候，那正是你必须鼓起坚强的信心的时候。你要深信：天下没有白费的努力。成功不必在我，而功力必不唐捐。</a:t>
            </a:r>
            <a:endParaRPr lang="en-US" altLang="zh-CN"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spcBef>
                <a:spcPts val="1200"/>
              </a:spcBef>
              <a:buFont typeface="Arial" panose="020B0604020202020204" pitchFamily="34" charset="0"/>
              <a:buChar char="•"/>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为学有如金字塔，要能广大要能高。</a:t>
            </a:r>
          </a:p>
        </p:txBody>
      </p:sp>
      <p:sp>
        <p:nvSpPr>
          <p:cNvPr id="7" name="文本框 6"/>
          <p:cNvSpPr txBox="1"/>
          <p:nvPr/>
        </p:nvSpPr>
        <p:spPr>
          <a:xfrm>
            <a:off x="6151733" y="5166416"/>
            <a:ext cx="1729442" cy="1323439"/>
          </a:xfrm>
          <a:prstGeom prst="rect">
            <a:avLst/>
          </a:prstGeom>
          <a:noFill/>
        </p:spPr>
        <p:txBody>
          <a:bodyPr wrap="square" rtlCol="0">
            <a:spAutoFit/>
          </a:bodyPr>
          <a:lstStyle/>
          <a:p>
            <a:r>
              <a:rPr lang="en-US" altLang="zh-CN" sz="8000" i="1" dirty="0">
                <a:solidFill>
                  <a:srgbClr val="F38A93">
                    <a:alpha val="91000"/>
                  </a:srgb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lang="zh-CN" altLang="en-US" sz="8000" i="1" dirty="0">
              <a:solidFill>
                <a:srgbClr val="F38A93">
                  <a:alpha val="91000"/>
                </a:srgb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044468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t="18815"/>
          <a:stretch>
            <a:fillRect/>
          </a:stretch>
        </p:blipFill>
        <p:spPr>
          <a:xfrm>
            <a:off x="7143078" y="2635438"/>
            <a:ext cx="2194560" cy="1183341"/>
          </a:xfrm>
          <a:custGeom>
            <a:avLst/>
            <a:gdLst>
              <a:gd name="connsiteX0" fmla="*/ 0 w 2194560"/>
              <a:gd name="connsiteY0" fmla="*/ 0 h 1183341"/>
              <a:gd name="connsiteX1" fmla="*/ 2194560 w 2194560"/>
              <a:gd name="connsiteY1" fmla="*/ 0 h 1183341"/>
              <a:gd name="connsiteX2" fmla="*/ 2194560 w 2194560"/>
              <a:gd name="connsiteY2" fmla="*/ 1183341 h 1183341"/>
              <a:gd name="connsiteX3" fmla="*/ 0 w 2194560"/>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2194560" h="1183341">
                <a:moveTo>
                  <a:pt x="0" y="0"/>
                </a:moveTo>
                <a:lnTo>
                  <a:pt x="2194560" y="0"/>
                </a:lnTo>
                <a:lnTo>
                  <a:pt x="2194560" y="1183341"/>
                </a:lnTo>
                <a:lnTo>
                  <a:pt x="0" y="1183341"/>
                </a:lnTo>
                <a:close/>
              </a:path>
            </a:pathLst>
          </a:custGeom>
        </p:spPr>
      </p:pic>
      <p:sp>
        <p:nvSpPr>
          <p:cNvPr id="3" name="文本框 2"/>
          <p:cNvSpPr txBox="1"/>
          <p:nvPr/>
        </p:nvSpPr>
        <p:spPr>
          <a:xfrm>
            <a:off x="4015944" y="857773"/>
            <a:ext cx="4160113" cy="523220"/>
          </a:xfrm>
          <a:prstGeom prst="rect">
            <a:avLst/>
          </a:prstGeom>
          <a:noFill/>
        </p:spPr>
        <p:txBody>
          <a:bodyPr wrap="none" rtlCol="0">
            <a:spAutoFit/>
          </a:bodyPr>
          <a:lstStyle/>
          <a:p>
            <a:r>
              <a:rPr lang="zh-CN" altLang="en-US" sz="2800" b="1" spc="300" dirty="0">
                <a:solidFill>
                  <a:srgbClr val="ED5160"/>
                </a:solidFill>
                <a:latin typeface="Arial" panose="020B0604020202020204" pitchFamily="34" charset="0"/>
                <a:ea typeface="微软雅黑" panose="020B0503020204020204" pitchFamily="34" charset="-122"/>
                <a:sym typeface="Arial" panose="020B0604020202020204" pitchFamily="34" charset="0"/>
              </a:rPr>
              <a:t>请在此处输入文字内容</a:t>
            </a:r>
          </a:p>
        </p:txBody>
      </p:sp>
      <p:sp>
        <p:nvSpPr>
          <p:cNvPr id="4" name="矩形 3"/>
          <p:cNvSpPr/>
          <p:nvPr/>
        </p:nvSpPr>
        <p:spPr>
          <a:xfrm>
            <a:off x="1251472" y="1510865"/>
            <a:ext cx="9689056" cy="369332"/>
          </a:xfrm>
          <a:prstGeom prst="rect">
            <a:avLst/>
          </a:prstGeom>
        </p:spPr>
        <p:txBody>
          <a:bodyPr wrap="square">
            <a:spAutoFit/>
          </a:bodyPr>
          <a:lstStyle/>
          <a:p>
            <a:pPr algn="ct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你要深信：天下没有白费的努力。成功不必在我，而功力必不唐捐。</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p:cNvSpPr/>
          <p:nvPr/>
        </p:nvSpPr>
        <p:spPr>
          <a:xfrm>
            <a:off x="484094" y="2608850"/>
            <a:ext cx="6443831" cy="1172629"/>
          </a:xfrm>
          <a:prstGeom prst="rect">
            <a:avLst/>
          </a:prstGeom>
        </p:spPr>
        <p:txBody>
          <a:bodyPr wrap="square">
            <a:spAutoFit/>
          </a:bodyPr>
          <a:lstStyle/>
          <a:p>
            <a:pPr>
              <a:lnSpc>
                <a:spcPct val="130000"/>
              </a:lnSpc>
              <a:spcAft>
                <a:spcPts val="1700"/>
              </a:spcAft>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现在有人告诉你“牺牲你个人的自由去争取国家的自由”。可是我要告诉你“为个人争自由就是为国家争自由，争取个人的人格就是为社会争人格。</a:t>
            </a:r>
            <a:endParaRPr lang="en-US" altLang="zh-CN"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t="16401"/>
          <a:stretch>
            <a:fillRect/>
          </a:stretch>
        </p:blipFill>
        <p:spPr>
          <a:xfrm>
            <a:off x="9552791" y="2635438"/>
            <a:ext cx="2194560" cy="1183341"/>
          </a:xfrm>
          <a:custGeom>
            <a:avLst/>
            <a:gdLst>
              <a:gd name="connsiteX0" fmla="*/ 0 w 2194560"/>
              <a:gd name="connsiteY0" fmla="*/ 0 h 1183341"/>
              <a:gd name="connsiteX1" fmla="*/ 2194560 w 2194560"/>
              <a:gd name="connsiteY1" fmla="*/ 0 h 1183341"/>
              <a:gd name="connsiteX2" fmla="*/ 2194560 w 2194560"/>
              <a:gd name="connsiteY2" fmla="*/ 1183341 h 1183341"/>
              <a:gd name="connsiteX3" fmla="*/ 0 w 2194560"/>
              <a:gd name="connsiteY3" fmla="*/ 1183341 h 1183341"/>
            </a:gdLst>
            <a:ahLst/>
            <a:cxnLst>
              <a:cxn ang="0">
                <a:pos x="connsiteX0" y="connsiteY0"/>
              </a:cxn>
              <a:cxn ang="0">
                <a:pos x="connsiteX1" y="connsiteY1"/>
              </a:cxn>
              <a:cxn ang="0">
                <a:pos x="connsiteX2" y="connsiteY2"/>
              </a:cxn>
              <a:cxn ang="0">
                <a:pos x="connsiteX3" y="connsiteY3"/>
              </a:cxn>
            </a:cxnLst>
            <a:rect l="l" t="t" r="r" b="b"/>
            <a:pathLst>
              <a:path w="2194560" h="1183341">
                <a:moveTo>
                  <a:pt x="0" y="0"/>
                </a:moveTo>
                <a:lnTo>
                  <a:pt x="2194560" y="0"/>
                </a:lnTo>
                <a:lnTo>
                  <a:pt x="2194560" y="1183341"/>
                </a:lnTo>
                <a:lnTo>
                  <a:pt x="0" y="1183341"/>
                </a:lnTo>
                <a:close/>
              </a:path>
            </a:pathLst>
          </a:custGeom>
        </p:spPr>
      </p:pic>
      <p:sp>
        <p:nvSpPr>
          <p:cNvPr id="6" name="矩形 5"/>
          <p:cNvSpPr/>
          <p:nvPr/>
        </p:nvSpPr>
        <p:spPr>
          <a:xfrm>
            <a:off x="423989" y="4252257"/>
            <a:ext cx="11344023" cy="1968650"/>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t="16920" b="12880"/>
          <a:stretch/>
        </p:blipFill>
        <p:spPr>
          <a:xfrm>
            <a:off x="423989" y="4248150"/>
            <a:ext cx="964503" cy="1968500"/>
          </a:xfrm>
          <a:prstGeom prst="rect">
            <a:avLst/>
          </a:prstGeom>
        </p:spPr>
      </p:pic>
      <p:sp>
        <p:nvSpPr>
          <p:cNvPr id="14" name="文本框 13"/>
          <p:cNvSpPr txBox="1"/>
          <p:nvPr/>
        </p:nvSpPr>
        <p:spPr>
          <a:xfrm>
            <a:off x="9789435" y="4546600"/>
            <a:ext cx="1338828" cy="369332"/>
          </a:xfrm>
          <a:prstGeom prst="rect">
            <a:avLst/>
          </a:prstGeom>
          <a:noFill/>
        </p:spPr>
        <p:txBody>
          <a:bodyPr wrap="none" rtlCol="0">
            <a:spAutoFit/>
          </a:bodyPr>
          <a:lstStyle/>
          <a:p>
            <a:r>
              <a:rPr lang="zh-CN" altLang="en-US"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请输入内容</a:t>
            </a:r>
          </a:p>
        </p:txBody>
      </p:sp>
      <p:sp>
        <p:nvSpPr>
          <p:cNvPr id="18" name="文本框 17"/>
          <p:cNvSpPr txBox="1"/>
          <p:nvPr/>
        </p:nvSpPr>
        <p:spPr>
          <a:xfrm>
            <a:off x="9403112" y="4992707"/>
            <a:ext cx="2111475" cy="1089529"/>
          </a:xfrm>
          <a:prstGeom prst="rect">
            <a:avLst/>
          </a:prstGeom>
          <a:noFill/>
        </p:spPr>
        <p:txBody>
          <a:bodyPr wrap="none" rtlCol="0">
            <a:spAutoFit/>
          </a:bodyPr>
          <a:lstStyle/>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endParaRPr lang="en-US" altLang="zh-CN"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p>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p>
        </p:txBody>
      </p:sp>
      <p:sp>
        <p:nvSpPr>
          <p:cNvPr id="22" name="文本框 21"/>
          <p:cNvSpPr txBox="1"/>
          <p:nvPr/>
        </p:nvSpPr>
        <p:spPr>
          <a:xfrm>
            <a:off x="2011392" y="4546600"/>
            <a:ext cx="1338828" cy="369332"/>
          </a:xfrm>
          <a:prstGeom prst="rect">
            <a:avLst/>
          </a:prstGeom>
          <a:noFill/>
        </p:spPr>
        <p:txBody>
          <a:bodyPr wrap="none" rtlCol="0">
            <a:spAutoFit/>
          </a:bodyPr>
          <a:lstStyle/>
          <a:p>
            <a:r>
              <a:rPr lang="zh-CN" altLang="en-US"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请输入内容</a:t>
            </a:r>
          </a:p>
        </p:txBody>
      </p:sp>
      <p:sp>
        <p:nvSpPr>
          <p:cNvPr id="23" name="文本框 22"/>
          <p:cNvSpPr txBox="1"/>
          <p:nvPr/>
        </p:nvSpPr>
        <p:spPr>
          <a:xfrm>
            <a:off x="1625069" y="4992707"/>
            <a:ext cx="2111475" cy="1089529"/>
          </a:xfrm>
          <a:prstGeom prst="rect">
            <a:avLst/>
          </a:prstGeom>
          <a:noFill/>
        </p:spPr>
        <p:txBody>
          <a:bodyPr wrap="none" rtlCol="0">
            <a:spAutoFit/>
          </a:bodyPr>
          <a:lstStyle/>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endParaRPr lang="en-US" altLang="zh-CN"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p>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p>
        </p:txBody>
      </p:sp>
      <p:sp>
        <p:nvSpPr>
          <p:cNvPr id="25" name="文本框 24"/>
          <p:cNvSpPr txBox="1"/>
          <p:nvPr/>
        </p:nvSpPr>
        <p:spPr>
          <a:xfrm>
            <a:off x="4604073" y="4546600"/>
            <a:ext cx="1338828" cy="369332"/>
          </a:xfrm>
          <a:prstGeom prst="rect">
            <a:avLst/>
          </a:prstGeom>
          <a:noFill/>
        </p:spPr>
        <p:txBody>
          <a:bodyPr wrap="none" rtlCol="0">
            <a:spAutoFit/>
          </a:bodyPr>
          <a:lstStyle/>
          <a:p>
            <a:r>
              <a:rPr lang="zh-CN" altLang="en-US"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请输入内容</a:t>
            </a:r>
          </a:p>
        </p:txBody>
      </p:sp>
      <p:sp>
        <p:nvSpPr>
          <p:cNvPr id="26" name="文本框 25"/>
          <p:cNvSpPr txBox="1"/>
          <p:nvPr/>
        </p:nvSpPr>
        <p:spPr>
          <a:xfrm>
            <a:off x="4217750" y="4992707"/>
            <a:ext cx="2111475" cy="1089529"/>
          </a:xfrm>
          <a:prstGeom prst="rect">
            <a:avLst/>
          </a:prstGeom>
          <a:noFill/>
        </p:spPr>
        <p:txBody>
          <a:bodyPr wrap="none" rtlCol="0">
            <a:spAutoFit/>
          </a:bodyPr>
          <a:lstStyle/>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endParaRPr lang="en-US" altLang="zh-CN"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p>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p>
        </p:txBody>
      </p:sp>
      <p:sp>
        <p:nvSpPr>
          <p:cNvPr id="28" name="文本框 27"/>
          <p:cNvSpPr txBox="1"/>
          <p:nvPr/>
        </p:nvSpPr>
        <p:spPr>
          <a:xfrm>
            <a:off x="7196754" y="4546600"/>
            <a:ext cx="1338828" cy="369332"/>
          </a:xfrm>
          <a:prstGeom prst="rect">
            <a:avLst/>
          </a:prstGeom>
          <a:noFill/>
        </p:spPr>
        <p:txBody>
          <a:bodyPr wrap="none" rtlCol="0">
            <a:spAutoFit/>
          </a:bodyPr>
          <a:lstStyle/>
          <a:p>
            <a:r>
              <a:rPr lang="zh-CN" altLang="en-US"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请输入内容</a:t>
            </a:r>
          </a:p>
        </p:txBody>
      </p:sp>
      <p:sp>
        <p:nvSpPr>
          <p:cNvPr id="29" name="文本框 28"/>
          <p:cNvSpPr txBox="1"/>
          <p:nvPr/>
        </p:nvSpPr>
        <p:spPr>
          <a:xfrm>
            <a:off x="6810431" y="4992707"/>
            <a:ext cx="2111475" cy="1089529"/>
          </a:xfrm>
          <a:prstGeom prst="rect">
            <a:avLst/>
          </a:prstGeom>
          <a:noFill/>
        </p:spPr>
        <p:txBody>
          <a:bodyPr wrap="none" rtlCol="0">
            <a:spAutoFit/>
          </a:bodyPr>
          <a:lstStyle/>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endParaRPr lang="en-US" altLang="zh-CN"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p>
          <a:p>
            <a:pPr>
              <a:lnSpc>
                <a:spcPct val="12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请在此处输入文字</a:t>
            </a:r>
          </a:p>
        </p:txBody>
      </p:sp>
    </p:spTree>
    <p:extLst>
      <p:ext uri="{BB962C8B-B14F-4D97-AF65-F5344CB8AC3E}">
        <p14:creationId xmlns:p14="http://schemas.microsoft.com/office/powerpoint/2010/main" val="184611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l="4830" r="4830"/>
          <a:stretch>
            <a:fillRect/>
          </a:stretch>
        </p:blipFill>
        <p:spPr>
          <a:xfrm>
            <a:off x="0" y="0"/>
            <a:ext cx="12192000" cy="5740400"/>
          </a:xfrm>
          <a:custGeom>
            <a:avLst/>
            <a:gdLst>
              <a:gd name="connsiteX0" fmla="*/ 0 w 12192000"/>
              <a:gd name="connsiteY0" fmla="*/ 0 h 5740400"/>
              <a:gd name="connsiteX1" fmla="*/ 12192000 w 12192000"/>
              <a:gd name="connsiteY1" fmla="*/ 0 h 5740400"/>
              <a:gd name="connsiteX2" fmla="*/ 12192000 w 12192000"/>
              <a:gd name="connsiteY2" fmla="*/ 5740400 h 5740400"/>
              <a:gd name="connsiteX3" fmla="*/ 0 w 12192000"/>
              <a:gd name="connsiteY3" fmla="*/ 5740400 h 5740400"/>
            </a:gdLst>
            <a:ahLst/>
            <a:cxnLst>
              <a:cxn ang="0">
                <a:pos x="connsiteX0" y="connsiteY0"/>
              </a:cxn>
              <a:cxn ang="0">
                <a:pos x="connsiteX1" y="connsiteY1"/>
              </a:cxn>
              <a:cxn ang="0">
                <a:pos x="connsiteX2" y="connsiteY2"/>
              </a:cxn>
              <a:cxn ang="0">
                <a:pos x="connsiteX3" y="connsiteY3"/>
              </a:cxn>
            </a:cxnLst>
            <a:rect l="l" t="t" r="r" b="b"/>
            <a:pathLst>
              <a:path w="12192000" h="5740400">
                <a:moveTo>
                  <a:pt x="0" y="0"/>
                </a:moveTo>
                <a:lnTo>
                  <a:pt x="12192000" y="0"/>
                </a:lnTo>
                <a:lnTo>
                  <a:pt x="12192000" y="5740400"/>
                </a:lnTo>
                <a:lnTo>
                  <a:pt x="0" y="5740400"/>
                </a:lnTo>
                <a:close/>
              </a:path>
            </a:pathLst>
          </a:custGeom>
        </p:spPr>
      </p:pic>
      <p:sp>
        <p:nvSpPr>
          <p:cNvPr id="4" name="矩形 3"/>
          <p:cNvSpPr/>
          <p:nvPr/>
        </p:nvSpPr>
        <p:spPr>
          <a:xfrm>
            <a:off x="0" y="5740400"/>
            <a:ext cx="12192000" cy="1117600"/>
          </a:xfrm>
          <a:prstGeom prst="rect">
            <a:avLst/>
          </a:prstGeom>
          <a:solidFill>
            <a:srgbClr val="F38A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654050" y="3714436"/>
            <a:ext cx="4160113" cy="523220"/>
          </a:xfrm>
          <a:prstGeom prst="rect">
            <a:avLst/>
          </a:prstGeom>
          <a:noFill/>
        </p:spPr>
        <p:txBody>
          <a:bodyPr wrap="none" rtlCol="0">
            <a:spAutoFit/>
          </a:bodyPr>
          <a:lstStyle/>
          <a:p>
            <a:r>
              <a:rPr lang="zh-CN" altLang="en-US" sz="2800" b="1" spc="300" dirty="0">
                <a:solidFill>
                  <a:srgbClr val="ED5160"/>
                </a:solidFill>
                <a:latin typeface="Arial" panose="020B0604020202020204" pitchFamily="34" charset="0"/>
                <a:ea typeface="微软雅黑" panose="020B0503020204020204" pitchFamily="34" charset="-122"/>
                <a:sym typeface="Arial" panose="020B0604020202020204" pitchFamily="34" charset="0"/>
              </a:rPr>
              <a:t>请在此处输入文字内容</a:t>
            </a:r>
          </a:p>
        </p:txBody>
      </p:sp>
      <p:sp>
        <p:nvSpPr>
          <p:cNvPr id="8" name="矩形 7"/>
          <p:cNvSpPr/>
          <p:nvPr/>
        </p:nvSpPr>
        <p:spPr>
          <a:xfrm>
            <a:off x="654050" y="4258397"/>
            <a:ext cx="7617256" cy="307777"/>
          </a:xfrm>
          <a:prstGeom prst="rect">
            <a:avLst/>
          </a:prstGeom>
        </p:spPr>
        <p:txBody>
          <a:bodyPr wrap="square">
            <a:spAutoFit/>
          </a:bodyPr>
          <a:lstStyle/>
          <a:p>
            <a:r>
              <a:rPr lang="zh-CN" altLang="en-US" sz="1400" dirty="0">
                <a:solidFill>
                  <a:srgbClr val="ED5160"/>
                </a:solidFill>
                <a:latin typeface="Arial" panose="020B0604020202020204" pitchFamily="34" charset="0"/>
                <a:ea typeface="微软雅黑" panose="020B0503020204020204" pitchFamily="34" charset="-122"/>
                <a:sym typeface="Arial" panose="020B0604020202020204" pitchFamily="34" charset="0"/>
              </a:rPr>
              <a:t>你要深信：天下没有白费的努力。成功不必在我，而功力必不唐捐。</a:t>
            </a:r>
          </a:p>
        </p:txBody>
      </p:sp>
      <p:sp>
        <p:nvSpPr>
          <p:cNvPr id="3" name="矩形 2"/>
          <p:cNvSpPr/>
          <p:nvPr/>
        </p:nvSpPr>
        <p:spPr>
          <a:xfrm>
            <a:off x="654050" y="5890685"/>
            <a:ext cx="10883900" cy="777457"/>
          </a:xfrm>
          <a:prstGeom prst="rect">
            <a:avLst/>
          </a:prstGeom>
        </p:spPr>
        <p:txBody>
          <a:bodyPr wrap="square">
            <a:spAutoFit/>
          </a:bodyPr>
          <a:lstStyle/>
          <a:p>
            <a:pPr>
              <a:lnSpc>
                <a:spcPct val="130000"/>
              </a:lnSpc>
              <a:spcBef>
                <a:spcPts val="600"/>
              </a:spcBef>
              <a:spcAft>
                <a:spcPts val="1800"/>
              </a:spcAft>
            </a:pP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堕落的方式很多，总结起来，约有这两大类：第一条是容易抛弃学生时代求知识的渴望；第二条是容易抛弃学生时代的理想的人生追求。</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73957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3750" y="684358"/>
            <a:ext cx="4489450" cy="2609850"/>
          </a:xfrm>
          <a:prstGeom prst="rect">
            <a:avLst/>
          </a:prstGeom>
          <a:noFill/>
          <a:ln w="19050">
            <a:solidFill>
              <a:srgbClr val="F38A9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p:cNvSpPr/>
          <p:nvPr/>
        </p:nvSpPr>
        <p:spPr>
          <a:xfrm>
            <a:off x="6656318" y="3563792"/>
            <a:ext cx="4489450" cy="2609850"/>
          </a:xfrm>
          <a:prstGeom prst="rect">
            <a:avLst/>
          </a:prstGeom>
          <a:noFill/>
          <a:ln w="19050">
            <a:solidFill>
              <a:srgbClr val="F38A9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113257" y="989158"/>
            <a:ext cx="3076575" cy="639617"/>
          </a:xfrm>
          <a:prstGeom prst="rect">
            <a:avLst/>
          </a:prstGeom>
          <a:solidFill>
            <a:srgbClr val="F38A9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6037057" y="1803551"/>
            <a:ext cx="3877985" cy="1338828"/>
          </a:xfrm>
          <a:prstGeom prst="rect">
            <a:avLst/>
          </a:prstGeom>
        </p:spPr>
        <p:txBody>
          <a:bodyPr wrap="none">
            <a:spAutoFit/>
          </a:bodyPr>
          <a:lstStyle/>
          <a:p>
            <a:pPr>
              <a:lnSpc>
                <a:spcPct val="15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为学有如金字塔，要能广大要能高。</a:t>
            </a:r>
            <a:endParaRPr lang="en-US" altLang="zh-CN"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为学有如金字塔，要能广大要能高。</a:t>
            </a:r>
          </a:p>
          <a:p>
            <a:pPr>
              <a:lnSpc>
                <a:spcPct val="15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为学有如金字塔，要能广大要能高。</a:t>
            </a:r>
          </a:p>
        </p:txBody>
      </p:sp>
      <p:sp>
        <p:nvSpPr>
          <p:cNvPr id="12" name="矩形 11"/>
          <p:cNvSpPr/>
          <p:nvPr/>
        </p:nvSpPr>
        <p:spPr>
          <a:xfrm>
            <a:off x="2577425" y="4069344"/>
            <a:ext cx="3076575" cy="639617"/>
          </a:xfrm>
          <a:prstGeom prst="rect">
            <a:avLst/>
          </a:prstGeom>
          <a:solidFill>
            <a:srgbClr val="F38A9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12"/>
          <p:cNvSpPr/>
          <p:nvPr/>
        </p:nvSpPr>
        <p:spPr>
          <a:xfrm>
            <a:off x="2135465" y="4883737"/>
            <a:ext cx="3877985" cy="1338828"/>
          </a:xfrm>
          <a:prstGeom prst="rect">
            <a:avLst/>
          </a:prstGeom>
        </p:spPr>
        <p:txBody>
          <a:bodyPr wrap="none">
            <a:spAutoFit/>
          </a:bodyPr>
          <a:lstStyle/>
          <a:p>
            <a:pPr>
              <a:lnSpc>
                <a:spcPct val="15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为学有如金字塔，要能广大要能高。</a:t>
            </a:r>
            <a:endParaRPr lang="en-US" altLang="zh-CN"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为学有如金字塔，要能广大要能高。</a:t>
            </a:r>
          </a:p>
          <a:p>
            <a:pPr>
              <a:lnSpc>
                <a:spcPct val="15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为学有如金字塔，要能广大要能高。</a:t>
            </a: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rcRect t="6301" b="9577"/>
          <a:stretch>
            <a:fillRect/>
          </a:stretch>
        </p:blipFill>
        <p:spPr>
          <a:xfrm>
            <a:off x="1061706" y="880681"/>
            <a:ext cx="3953539" cy="2217204"/>
          </a:xfrm>
          <a:custGeom>
            <a:avLst/>
            <a:gdLst>
              <a:gd name="connsiteX0" fmla="*/ 0 w 3953539"/>
              <a:gd name="connsiteY0" fmla="*/ 0 h 2217204"/>
              <a:gd name="connsiteX1" fmla="*/ 3953539 w 3953539"/>
              <a:gd name="connsiteY1" fmla="*/ 0 h 2217204"/>
              <a:gd name="connsiteX2" fmla="*/ 3953539 w 3953539"/>
              <a:gd name="connsiteY2" fmla="*/ 2217204 h 2217204"/>
              <a:gd name="connsiteX3" fmla="*/ 0 w 3953539"/>
              <a:gd name="connsiteY3" fmla="*/ 2217204 h 2217204"/>
            </a:gdLst>
            <a:ahLst/>
            <a:cxnLst>
              <a:cxn ang="0">
                <a:pos x="connsiteX0" y="connsiteY0"/>
              </a:cxn>
              <a:cxn ang="0">
                <a:pos x="connsiteX1" y="connsiteY1"/>
              </a:cxn>
              <a:cxn ang="0">
                <a:pos x="connsiteX2" y="connsiteY2"/>
              </a:cxn>
              <a:cxn ang="0">
                <a:pos x="connsiteX3" y="connsiteY3"/>
              </a:cxn>
            </a:cxnLst>
            <a:rect l="l" t="t" r="r" b="b"/>
            <a:pathLst>
              <a:path w="3953539" h="2217204">
                <a:moveTo>
                  <a:pt x="0" y="0"/>
                </a:moveTo>
                <a:lnTo>
                  <a:pt x="3953539" y="0"/>
                </a:lnTo>
                <a:lnTo>
                  <a:pt x="3953539" y="2217204"/>
                </a:lnTo>
                <a:lnTo>
                  <a:pt x="0" y="2217204"/>
                </a:lnTo>
                <a:close/>
              </a:path>
            </a:pathLst>
          </a:custGeom>
        </p:spPr>
      </p:pic>
      <p:sp>
        <p:nvSpPr>
          <p:cNvPr id="20" name="文本框 19"/>
          <p:cNvSpPr txBox="1"/>
          <p:nvPr/>
        </p:nvSpPr>
        <p:spPr>
          <a:xfrm>
            <a:off x="6756867" y="4206998"/>
            <a:ext cx="4288353" cy="1323439"/>
          </a:xfrm>
          <a:prstGeom prst="rect">
            <a:avLst/>
          </a:prstGeom>
          <a:noFill/>
        </p:spPr>
        <p:txBody>
          <a:bodyPr wrap="none" rtlCol="0">
            <a:spAutoFit/>
          </a:bodyPr>
          <a:lstStyle/>
          <a:p>
            <a:r>
              <a:rPr lang="zh-CN" altLang="en-US" sz="8000" b="1" dirty="0">
                <a:solidFill>
                  <a:srgbClr val="ED5160"/>
                </a:solidFill>
                <a:latin typeface="Arial" panose="020B0604020202020204" pitchFamily="34" charset="0"/>
                <a:ea typeface="微软雅黑" panose="020B0503020204020204" pitchFamily="34" charset="-122"/>
                <a:sym typeface="Arial" panose="020B0604020202020204" pitchFamily="34" charset="0"/>
              </a:rPr>
              <a:t>坚持不懈</a:t>
            </a: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7500" y="0"/>
            <a:ext cx="1714500" cy="3045974"/>
          </a:xfrm>
          <a:prstGeom prst="rect">
            <a:avLst/>
          </a:prstGeom>
        </p:spPr>
      </p:pic>
    </p:spTree>
    <p:extLst>
      <p:ext uri="{BB962C8B-B14F-4D97-AF65-F5344CB8AC3E}">
        <p14:creationId xmlns:p14="http://schemas.microsoft.com/office/powerpoint/2010/main" val="3884181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221" y="1271573"/>
            <a:ext cx="3084069" cy="3079763"/>
          </a:xfrm>
          <a:prstGeom prst="rect">
            <a:avLst/>
          </a:prstGeom>
          <a:ln>
            <a:solidFill>
              <a:schemeClr val="bg1">
                <a:lumMod val="85000"/>
              </a:schemeClr>
            </a:solidFill>
          </a:ln>
        </p:spPr>
      </p:pic>
      <p:sp>
        <p:nvSpPr>
          <p:cNvPr id="10" name="文本框 9"/>
          <p:cNvSpPr txBox="1"/>
          <p:nvPr/>
        </p:nvSpPr>
        <p:spPr>
          <a:xfrm>
            <a:off x="1377180" y="4589418"/>
            <a:ext cx="2724150" cy="400110"/>
          </a:xfrm>
          <a:prstGeom prst="rect">
            <a:avLst/>
          </a:prstGeom>
          <a:noFill/>
        </p:spPr>
        <p:txBody>
          <a:bodyPr wrap="square" rtlCol="0">
            <a:spAutoFit/>
          </a:bodyPr>
          <a:lstStyle/>
          <a:p>
            <a:pPr algn="ctr"/>
            <a:r>
              <a:rPr lang="en-US" altLang="zh-CN" sz="2000" dirty="0">
                <a:solidFill>
                  <a:srgbClr val="ED5160"/>
                </a:solidFill>
                <a:latin typeface="Arial" panose="020B0604020202020204" pitchFamily="34" charset="0"/>
                <a:ea typeface="微软雅黑" panose="020B0503020204020204" pitchFamily="34" charset="-122"/>
                <a:sym typeface="Arial" panose="020B0604020202020204" pitchFamily="34" charset="0"/>
              </a:rPr>
              <a:t>Elva-Design</a:t>
            </a:r>
            <a:endParaRPr lang="zh-CN" altLang="en-US" sz="2000"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972604" y="971034"/>
            <a:ext cx="4378930" cy="769441"/>
          </a:xfrm>
          <a:prstGeom prst="rect">
            <a:avLst/>
          </a:prstGeom>
        </p:spPr>
        <p:txBody>
          <a:bodyPr wrap="square">
            <a:spAutoFit/>
          </a:bodyPr>
          <a:lstStyle/>
          <a:p>
            <a:r>
              <a:rPr lang="zh-CN" altLang="en-US" sz="4400" b="1" dirty="0">
                <a:solidFill>
                  <a:srgbClr val="ED5160"/>
                </a:solidFill>
                <a:latin typeface="Arial" panose="020B0604020202020204" pitchFamily="34" charset="0"/>
                <a:ea typeface="微软雅黑" panose="020B0503020204020204" pitchFamily="34" charset="-122"/>
                <a:sym typeface="Arial" panose="020B0604020202020204" pitchFamily="34" charset="0"/>
              </a:rPr>
              <a:t>祝各位毕业生</a:t>
            </a:r>
            <a:endParaRPr lang="en-US" altLang="zh-CN" sz="4400" b="1" dirty="0">
              <a:solidFill>
                <a:srgbClr val="ED5160"/>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5972604" y="1847334"/>
            <a:ext cx="5314275" cy="1830245"/>
          </a:xfrm>
          <a:prstGeom prst="rect">
            <a:avLst/>
          </a:prstGeom>
        </p:spPr>
        <p:txBody>
          <a:bodyPr wrap="none">
            <a:spAutoFit/>
          </a:bodyPr>
          <a:lstStyle/>
          <a:p>
            <a:pPr>
              <a:lnSpc>
                <a:spcPct val="150000"/>
              </a:lnSpc>
            </a:pPr>
            <a:r>
              <a:rPr lang="zh-CN" altLang="en-US" sz="40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答辩顺利！毕业快乐！</a:t>
            </a:r>
            <a:endParaRPr lang="en-US" altLang="zh-CN" sz="40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40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找到满意的工作！</a:t>
            </a:r>
            <a:r>
              <a:rPr lang="en-US" altLang="zh-CN" sz="40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sz="40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5972605" y="4158243"/>
            <a:ext cx="5179030" cy="787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森森演界网：</a:t>
            </a:r>
            <a:r>
              <a:rPr lang="en-US" altLang="zh-CN" sz="1600" dirty="0">
                <a:solidFill>
                  <a:schemeClr val="bg1">
                    <a:lumMod val="65000"/>
                  </a:schemeClr>
                </a:solidFill>
                <a:effectLst/>
                <a:latin typeface="Arial" panose="020B0604020202020204" pitchFamily="34" charset="0"/>
                <a:ea typeface="微软雅黑" panose="020B0503020204020204" pitchFamily="34" charset="-122"/>
                <a:cs typeface="Segoe UI Semilight" panose="020B0402040204020203" pitchFamily="34" charset="0"/>
                <a:sym typeface="Arial" panose="020B0604020202020204" pitchFamily="34" charset="0"/>
              </a:rPr>
              <a:t>http://www.yanj.cn/store-522.html</a:t>
            </a:r>
          </a:p>
          <a:p>
            <a:pPr marL="285750" indent="-285750">
              <a:lnSpc>
                <a:spcPct val="150000"/>
              </a:lnSpc>
              <a:buFont typeface="Arial" panose="020B0604020202020204" pitchFamily="34" charset="0"/>
              <a:buChar char="•"/>
            </a:pPr>
            <a:r>
              <a:rPr lang="zh-CN" altLang="en-US"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新 浪 微 博：</a:t>
            </a:r>
            <a:r>
              <a:rPr lang="en-US" altLang="zh-CN" sz="1600" dirty="0">
                <a:solidFill>
                  <a:schemeClr val="bg1">
                    <a:lumMod val="65000"/>
                  </a:schemeClr>
                </a:solidFill>
                <a:latin typeface="Arial" panose="020B0604020202020204" pitchFamily="34" charset="0"/>
                <a:ea typeface="微软雅黑" panose="020B0503020204020204" pitchFamily="34" charset="-122"/>
                <a:cs typeface="Segoe UI Semilight" panose="020B0402040204020203" pitchFamily="34" charset="0"/>
                <a:sym typeface="Arial" panose="020B0604020202020204" pitchFamily="34" charset="0"/>
              </a:rPr>
              <a:t>http://weibo.com/u/5096797774</a:t>
            </a:r>
          </a:p>
        </p:txBody>
      </p:sp>
      <p:sp>
        <p:nvSpPr>
          <p:cNvPr id="11" name="文本框 10"/>
          <p:cNvSpPr txBox="1"/>
          <p:nvPr/>
        </p:nvSpPr>
        <p:spPr>
          <a:xfrm>
            <a:off x="5972604" y="5044571"/>
            <a:ext cx="5314275" cy="787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腾讯 </a:t>
            </a:r>
            <a:r>
              <a:rPr lang="en-US" altLang="zh-CN"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QQ</a:t>
            </a:r>
            <a:r>
              <a:rPr lang="zh-CN" altLang="en-US"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1835385526 </a:t>
            </a:r>
            <a:r>
              <a:rPr lang="zh-CN" altLang="en-US"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（美化 </a:t>
            </a:r>
            <a:r>
              <a:rPr lang="en-US" altLang="zh-CN"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定制）</a:t>
            </a:r>
            <a:endParaRPr lang="en-US" altLang="zh-CN"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sz="1600" dirty="0">
                <a:solidFill>
                  <a:schemeClr val="bg1">
                    <a:lumMod val="65000"/>
                  </a:schemeClr>
                </a:solidFill>
                <a:effectLst/>
                <a:latin typeface="Arial" panose="020B0604020202020204" pitchFamily="34" charset="0"/>
                <a:ea typeface="微软雅黑" panose="020B0503020204020204" pitchFamily="34" charset="-122"/>
                <a:sym typeface="Arial" panose="020B0604020202020204" pitchFamily="34" charset="0"/>
              </a:rPr>
              <a:t>花 瓣 网 ：</a:t>
            </a:r>
            <a:r>
              <a:rPr lang="en-US" altLang="zh-CN" sz="1600" dirty="0">
                <a:solidFill>
                  <a:schemeClr val="bg1">
                    <a:lumMod val="65000"/>
                  </a:schemeClr>
                </a:solidFill>
                <a:latin typeface="Arial" panose="020B0604020202020204" pitchFamily="34" charset="0"/>
                <a:ea typeface="微软雅黑" panose="020B0503020204020204" pitchFamily="34" charset="-122"/>
                <a:cs typeface="Segoe UI Semilight" panose="020B0402040204020203" pitchFamily="34" charset="0"/>
                <a:sym typeface="Arial" panose="020B0604020202020204" pitchFamily="34" charset="0"/>
              </a:rPr>
              <a:t>http://huaban.com/tbstdwbz3x/</a:t>
            </a:r>
          </a:p>
        </p:txBody>
      </p:sp>
      <p:cxnSp>
        <p:nvCxnSpPr>
          <p:cNvPr id="6" name="直接连接符 5"/>
          <p:cNvCxnSpPr/>
          <p:nvPr/>
        </p:nvCxnSpPr>
        <p:spPr>
          <a:xfrm>
            <a:off x="5081034" y="781600"/>
            <a:ext cx="0" cy="5294801"/>
          </a:xfrm>
          <a:prstGeom prst="line">
            <a:avLst/>
          </a:prstGeom>
          <a:ln w="127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250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森森</a:t>
            </a:r>
            <a:r>
              <a:rPr lang="en-US" altLang="zh-CN" dirty="0"/>
              <a:t>Elva</a:t>
            </a:r>
          </a:p>
          <a:p>
            <a:r>
              <a:rPr lang="en-US" altLang="zh-CN" dirty="0">
                <a:hlinkClick r:id="rId2"/>
              </a:rPr>
              <a:t>http://www.yanj.cn/store-522.html</a:t>
            </a:r>
            <a:endParaRPr lang="en-US" altLang="zh-CN" dirty="0"/>
          </a:p>
          <a:p>
            <a:endParaRPr lang="en-US" altLang="zh-CN" dirty="0"/>
          </a:p>
          <a:p>
            <a:endParaRPr lang="en-US" altLang="zh-CN" dirty="0"/>
          </a:p>
          <a:p>
            <a:endParaRPr lang="en-US" altLang="zh-CN" dirty="0"/>
          </a:p>
          <a:p>
            <a:endParaRPr lang="en-US" altLang="zh-CN" dirty="0"/>
          </a:p>
          <a:p>
            <a:r>
              <a:rPr lang="en-US" altLang="zh-CN" dirty="0"/>
              <a:t>51PPT</a:t>
            </a:r>
            <a:r>
              <a:rPr lang="zh-CN" altLang="en-US" dirty="0"/>
              <a:t>模板网   </a:t>
            </a:r>
            <a:r>
              <a:rPr lang="en-US" altLang="zh-CN" dirty="0">
                <a:hlinkClick r:id="rId3"/>
              </a:rPr>
              <a:t>www.51pptmoban.com</a:t>
            </a:r>
            <a:r>
              <a:rPr lang="en-US" altLang="zh-CN" dirty="0"/>
              <a:t>   </a:t>
            </a:r>
            <a:r>
              <a:rPr lang="zh-CN" altLang="en-US" dirty="0"/>
              <a:t>授权发布</a:t>
            </a:r>
          </a:p>
        </p:txBody>
      </p:sp>
      <p:sp>
        <p:nvSpPr>
          <p:cNvPr id="6" name="页脚占位符 5"/>
          <p:cNvSpPr>
            <a:spLocks noGrp="1"/>
          </p:cNvSpPr>
          <p:nvPr>
            <p:ph type="ftr" sz="quarter" idx="11"/>
          </p:nvPr>
        </p:nvSpPr>
        <p:spPr/>
        <p:txBody>
          <a:bodyPr/>
          <a:lstStyle/>
          <a:p>
            <a:endParaRPr lang="zh-CN" altLang="en-US" dirty="0"/>
          </a:p>
        </p:txBody>
      </p:sp>
    </p:spTree>
    <p:extLst>
      <p:ext uri="{BB962C8B-B14F-4D97-AF65-F5344CB8AC3E}">
        <p14:creationId xmlns:p14="http://schemas.microsoft.com/office/powerpoint/2010/main" val="4098312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12801" y="73877"/>
            <a:ext cx="1778000" cy="923330"/>
          </a:xfrm>
          <a:prstGeom prst="rect">
            <a:avLst/>
          </a:prstGeom>
          <a:noFill/>
        </p:spPr>
        <p:txBody>
          <a:bodyPr wrap="square" rtlCol="0">
            <a:spAutoFit/>
          </a:bodyPr>
          <a:lstStyle/>
          <a:p>
            <a:pPr algn="dist"/>
            <a:r>
              <a:rPr lang="zh-CN" altLang="en-US" sz="5400" b="1" spc="600"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目录</a:t>
            </a:r>
            <a:endParaRPr lang="en-US" altLang="zh-CN" sz="5400" b="1" spc="600"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nvSpPr>
        <p:spPr>
          <a:xfrm>
            <a:off x="812800" y="973457"/>
            <a:ext cx="2619405" cy="338554"/>
          </a:xfrm>
          <a:prstGeom prst="rect">
            <a:avLst/>
          </a:prstGeom>
          <a:noFill/>
        </p:spPr>
        <p:txBody>
          <a:bodyPr wrap="square" rtlCol="0">
            <a:spAutoFit/>
          </a:bodyPr>
          <a:lstStyle/>
          <a:p>
            <a:r>
              <a:rPr lang="zh-CN" altLang="en-US" sz="1600" b="1" i="1" spc="-150" dirty="0">
                <a:solidFill>
                  <a:srgbClr val="C63E72"/>
                </a:solidFill>
                <a:latin typeface="Arial" panose="020B0604020202020204" pitchFamily="34" charset="0"/>
                <a:ea typeface="微软雅黑" panose="020B0503020204020204" pitchFamily="34" charset="-122"/>
                <a:sym typeface="Arial" panose="020B0604020202020204" pitchFamily="34" charset="0"/>
              </a:rPr>
              <a:t>ＣＯＮＴＥＮＴＳ</a:t>
            </a:r>
          </a:p>
        </p:txBody>
      </p:sp>
      <p:sp>
        <p:nvSpPr>
          <p:cNvPr id="9" name="文本框 8"/>
          <p:cNvSpPr txBox="1"/>
          <p:nvPr/>
        </p:nvSpPr>
        <p:spPr>
          <a:xfrm>
            <a:off x="812800" y="1235002"/>
            <a:ext cx="1242950" cy="923330"/>
          </a:xfrm>
          <a:prstGeom prst="rect">
            <a:avLst/>
          </a:prstGeom>
          <a:noFill/>
        </p:spPr>
        <p:txBody>
          <a:bodyPr wrap="square" rtlCol="0">
            <a:spAutoFit/>
          </a:bodyPr>
          <a:lstStyle/>
          <a:p>
            <a:r>
              <a:rPr lang="en-US" altLang="zh-CN"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zh-CN" altLang="en-US"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 name="文本框 10"/>
          <p:cNvSpPr txBox="1"/>
          <p:nvPr/>
        </p:nvSpPr>
        <p:spPr>
          <a:xfrm>
            <a:off x="2055749" y="1383027"/>
            <a:ext cx="8361879" cy="646331"/>
          </a:xfrm>
          <a:prstGeom prst="rect">
            <a:avLst/>
          </a:prstGeom>
          <a:noFill/>
        </p:spPr>
        <p:txBody>
          <a:bodyPr wrap="square" rtlCol="0">
            <a:spAutoFit/>
          </a:bodyPr>
          <a:lstStyle/>
          <a:p>
            <a:r>
              <a:rPr lang="zh-CN" altLang="en-US" sz="36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课题来源、目的意义及国内外研究现状</a:t>
            </a:r>
          </a:p>
        </p:txBody>
      </p:sp>
      <p:cxnSp>
        <p:nvCxnSpPr>
          <p:cNvPr id="13" name="直接连接符 12"/>
          <p:cNvCxnSpPr/>
          <p:nvPr/>
        </p:nvCxnSpPr>
        <p:spPr>
          <a:xfrm>
            <a:off x="1882775" y="1450467"/>
            <a:ext cx="0" cy="4762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812800" y="1985741"/>
            <a:ext cx="8102600" cy="923330"/>
            <a:chOff x="812800" y="3500343"/>
            <a:chExt cx="8102600" cy="923330"/>
          </a:xfrm>
        </p:grpSpPr>
        <p:sp>
          <p:nvSpPr>
            <p:cNvPr id="16" name="文本框 15"/>
            <p:cNvSpPr txBox="1"/>
            <p:nvPr/>
          </p:nvSpPr>
          <p:spPr>
            <a:xfrm>
              <a:off x="812800" y="3500343"/>
              <a:ext cx="1242950" cy="923330"/>
            </a:xfrm>
            <a:prstGeom prst="rect">
              <a:avLst/>
            </a:prstGeom>
            <a:noFill/>
          </p:spPr>
          <p:txBody>
            <a:bodyPr wrap="square" rtlCol="0">
              <a:spAutoFit/>
            </a:bodyPr>
            <a:lstStyle/>
            <a:p>
              <a:r>
                <a:rPr lang="en-US" altLang="zh-CN"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zh-CN" altLang="en-US"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 name="文本框 16"/>
            <p:cNvSpPr txBox="1"/>
            <p:nvPr/>
          </p:nvSpPr>
          <p:spPr>
            <a:xfrm>
              <a:off x="2055750" y="3648368"/>
              <a:ext cx="6859650" cy="646331"/>
            </a:xfrm>
            <a:prstGeom prst="rect">
              <a:avLst/>
            </a:prstGeom>
            <a:noFill/>
          </p:spPr>
          <p:txBody>
            <a:bodyPr wrap="square" rtlCol="0">
              <a:spAutoFit/>
            </a:bodyPr>
            <a:lstStyle/>
            <a:p>
              <a:r>
                <a:rPr lang="zh-CN" altLang="en-US" sz="36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课题现象调查分析及问题阐述</a:t>
              </a:r>
            </a:p>
          </p:txBody>
        </p:sp>
        <p:cxnSp>
          <p:nvCxnSpPr>
            <p:cNvPr id="18" name="直接连接符 17"/>
            <p:cNvCxnSpPr/>
            <p:nvPr/>
          </p:nvCxnSpPr>
          <p:spPr>
            <a:xfrm>
              <a:off x="1882775" y="3715808"/>
              <a:ext cx="0" cy="4762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812800" y="2720330"/>
            <a:ext cx="6502400" cy="923330"/>
            <a:chOff x="812800" y="4139576"/>
            <a:chExt cx="6502400" cy="923330"/>
          </a:xfrm>
        </p:grpSpPr>
        <p:sp>
          <p:nvSpPr>
            <p:cNvPr id="20" name="文本框 19"/>
            <p:cNvSpPr txBox="1"/>
            <p:nvPr/>
          </p:nvSpPr>
          <p:spPr>
            <a:xfrm>
              <a:off x="812800" y="4139576"/>
              <a:ext cx="1242950" cy="923330"/>
            </a:xfrm>
            <a:prstGeom prst="rect">
              <a:avLst/>
            </a:prstGeom>
            <a:noFill/>
          </p:spPr>
          <p:txBody>
            <a:bodyPr wrap="square" rtlCol="0">
              <a:spAutoFit/>
            </a:bodyPr>
            <a:lstStyle/>
            <a:p>
              <a:r>
                <a:rPr lang="en-US" altLang="zh-CN"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lang="zh-CN" altLang="en-US"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 name="文本框 20"/>
            <p:cNvSpPr txBox="1"/>
            <p:nvPr/>
          </p:nvSpPr>
          <p:spPr>
            <a:xfrm>
              <a:off x="2055750" y="4287601"/>
              <a:ext cx="5259450" cy="646331"/>
            </a:xfrm>
            <a:prstGeom prst="rect">
              <a:avLst/>
            </a:prstGeom>
            <a:noFill/>
          </p:spPr>
          <p:txBody>
            <a:bodyPr wrap="square" rtlCol="0">
              <a:spAutoFit/>
            </a:bodyPr>
            <a:lstStyle/>
            <a:p>
              <a:r>
                <a:rPr lang="zh-CN" altLang="en-US" sz="36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数据分析及事实论证</a:t>
              </a:r>
            </a:p>
          </p:txBody>
        </p:sp>
        <p:cxnSp>
          <p:nvCxnSpPr>
            <p:cNvPr id="22" name="直接连接符 21"/>
            <p:cNvCxnSpPr/>
            <p:nvPr/>
          </p:nvCxnSpPr>
          <p:spPr>
            <a:xfrm>
              <a:off x="1882775" y="4355041"/>
              <a:ext cx="0" cy="4762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809" y="0"/>
            <a:ext cx="3860191" cy="6858000"/>
          </a:xfrm>
          <a:prstGeom prst="rect">
            <a:avLst/>
          </a:prstGeom>
        </p:spPr>
      </p:pic>
      <p:sp>
        <p:nvSpPr>
          <p:cNvPr id="34" name="文本框 33"/>
          <p:cNvSpPr txBox="1"/>
          <p:nvPr/>
        </p:nvSpPr>
        <p:spPr>
          <a:xfrm>
            <a:off x="800608" y="3471272"/>
            <a:ext cx="1242950" cy="923330"/>
          </a:xfrm>
          <a:prstGeom prst="rect">
            <a:avLst/>
          </a:prstGeom>
          <a:noFill/>
        </p:spPr>
        <p:txBody>
          <a:bodyPr wrap="square" rtlCol="0">
            <a:spAutoFit/>
          </a:bodyPr>
          <a:lstStyle/>
          <a:p>
            <a:r>
              <a:rPr lang="en-US" altLang="zh-CN"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04</a:t>
            </a:r>
            <a:endParaRPr lang="zh-CN" altLang="en-US"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5" name="文本框 34"/>
          <p:cNvSpPr txBox="1"/>
          <p:nvPr/>
        </p:nvSpPr>
        <p:spPr>
          <a:xfrm>
            <a:off x="2043558" y="3619297"/>
            <a:ext cx="5259450" cy="646331"/>
          </a:xfrm>
          <a:prstGeom prst="rect">
            <a:avLst/>
          </a:prstGeom>
          <a:noFill/>
        </p:spPr>
        <p:txBody>
          <a:bodyPr wrap="square" rtlCol="0">
            <a:spAutoFit/>
          </a:bodyPr>
          <a:lstStyle/>
          <a:p>
            <a:r>
              <a:rPr lang="zh-CN" altLang="en-US" sz="36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论文背景及课题介绍</a:t>
            </a:r>
          </a:p>
        </p:txBody>
      </p:sp>
      <p:cxnSp>
        <p:nvCxnSpPr>
          <p:cNvPr id="36" name="直接连接符 35"/>
          <p:cNvCxnSpPr/>
          <p:nvPr/>
        </p:nvCxnSpPr>
        <p:spPr>
          <a:xfrm>
            <a:off x="1870583" y="3686737"/>
            <a:ext cx="0" cy="4762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00608" y="4222011"/>
            <a:ext cx="8102600" cy="923330"/>
            <a:chOff x="812800" y="3500343"/>
            <a:chExt cx="8102600" cy="923330"/>
          </a:xfrm>
        </p:grpSpPr>
        <p:sp>
          <p:nvSpPr>
            <p:cNvPr id="38" name="文本框 37"/>
            <p:cNvSpPr txBox="1"/>
            <p:nvPr/>
          </p:nvSpPr>
          <p:spPr>
            <a:xfrm>
              <a:off x="812800" y="3500343"/>
              <a:ext cx="1242950" cy="923330"/>
            </a:xfrm>
            <a:prstGeom prst="rect">
              <a:avLst/>
            </a:prstGeom>
            <a:noFill/>
          </p:spPr>
          <p:txBody>
            <a:bodyPr wrap="square" rtlCol="0">
              <a:spAutoFit/>
            </a:bodyPr>
            <a:lstStyle/>
            <a:p>
              <a:r>
                <a:rPr lang="en-US" altLang="zh-CN"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05</a:t>
              </a:r>
              <a:endParaRPr lang="zh-CN" altLang="en-US"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文本框 38"/>
            <p:cNvSpPr txBox="1"/>
            <p:nvPr/>
          </p:nvSpPr>
          <p:spPr>
            <a:xfrm>
              <a:off x="2055750" y="3648368"/>
              <a:ext cx="6859650" cy="646331"/>
            </a:xfrm>
            <a:prstGeom prst="rect">
              <a:avLst/>
            </a:prstGeom>
            <a:noFill/>
          </p:spPr>
          <p:txBody>
            <a:bodyPr wrap="square" rtlCol="0">
              <a:spAutoFit/>
            </a:bodyPr>
            <a:lstStyle/>
            <a:p>
              <a:r>
                <a:rPr lang="zh-CN" altLang="en-US" sz="36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课题现象调查分析及问题阐述</a:t>
              </a:r>
            </a:p>
          </p:txBody>
        </p:sp>
        <p:cxnSp>
          <p:nvCxnSpPr>
            <p:cNvPr id="40" name="直接连接符 39"/>
            <p:cNvCxnSpPr/>
            <p:nvPr/>
          </p:nvCxnSpPr>
          <p:spPr>
            <a:xfrm>
              <a:off x="1882775" y="3715808"/>
              <a:ext cx="0" cy="4762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800608" y="4956600"/>
            <a:ext cx="6502400" cy="923330"/>
            <a:chOff x="812800" y="4139576"/>
            <a:chExt cx="6502400" cy="923330"/>
          </a:xfrm>
        </p:grpSpPr>
        <p:sp>
          <p:nvSpPr>
            <p:cNvPr id="42" name="文本框 41"/>
            <p:cNvSpPr txBox="1"/>
            <p:nvPr/>
          </p:nvSpPr>
          <p:spPr>
            <a:xfrm>
              <a:off x="812800" y="4139576"/>
              <a:ext cx="1242950" cy="923330"/>
            </a:xfrm>
            <a:prstGeom prst="rect">
              <a:avLst/>
            </a:prstGeom>
            <a:noFill/>
          </p:spPr>
          <p:txBody>
            <a:bodyPr wrap="square" rtlCol="0">
              <a:spAutoFit/>
            </a:bodyPr>
            <a:lstStyle/>
            <a:p>
              <a:r>
                <a:rPr lang="en-US" altLang="zh-CN"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06</a:t>
              </a:r>
              <a:endParaRPr lang="zh-CN" altLang="en-US"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3" name="文本框 42"/>
            <p:cNvSpPr txBox="1"/>
            <p:nvPr/>
          </p:nvSpPr>
          <p:spPr>
            <a:xfrm>
              <a:off x="2055750" y="4287601"/>
              <a:ext cx="5259450" cy="646331"/>
            </a:xfrm>
            <a:prstGeom prst="rect">
              <a:avLst/>
            </a:prstGeom>
            <a:noFill/>
          </p:spPr>
          <p:txBody>
            <a:bodyPr wrap="square" rtlCol="0">
              <a:spAutoFit/>
            </a:bodyPr>
            <a:lstStyle/>
            <a:p>
              <a:r>
                <a:rPr lang="zh-CN" altLang="en-US" sz="36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数据分析及事实论证</a:t>
              </a:r>
            </a:p>
          </p:txBody>
        </p:sp>
        <p:cxnSp>
          <p:nvCxnSpPr>
            <p:cNvPr id="44" name="直接连接符 43"/>
            <p:cNvCxnSpPr/>
            <p:nvPr/>
          </p:nvCxnSpPr>
          <p:spPr>
            <a:xfrm>
              <a:off x="1882775" y="4355041"/>
              <a:ext cx="0" cy="4762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8785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809" y="0"/>
            <a:ext cx="3860191" cy="6858000"/>
          </a:xfrm>
          <a:prstGeom prst="rect">
            <a:avLst/>
          </a:prstGeom>
        </p:spPr>
      </p:pic>
      <p:cxnSp>
        <p:nvCxnSpPr>
          <p:cNvPr id="4" name="直接连接符 3"/>
          <p:cNvCxnSpPr/>
          <p:nvPr/>
        </p:nvCxnSpPr>
        <p:spPr>
          <a:xfrm>
            <a:off x="7620000" y="387350"/>
            <a:ext cx="0" cy="6083300"/>
          </a:xfrm>
          <a:prstGeom prst="line">
            <a:avLst/>
          </a:prstGeom>
          <a:ln w="127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1494248" y="6334780"/>
            <a:ext cx="697752" cy="523220"/>
          </a:xfrm>
          <a:prstGeom prst="rect">
            <a:avLst/>
          </a:prstGeom>
          <a:noFill/>
        </p:spPr>
        <p:txBody>
          <a:bodyPr wrap="square" rtlCol="0">
            <a:spAutoFit/>
          </a:bodyPr>
          <a:lstStyle/>
          <a:p>
            <a:r>
              <a:rPr lang="en-US" altLang="zh-CN" sz="2800" i="1" dirty="0">
                <a:solidFill>
                  <a:srgbClr val="F38A93">
                    <a:alpha val="91000"/>
                  </a:srgb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zh-CN" altLang="en-US" sz="2800" i="1" dirty="0">
              <a:solidFill>
                <a:srgbClr val="F38A93">
                  <a:alpha val="91000"/>
                </a:srgb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 name="文本框 7"/>
          <p:cNvSpPr txBox="1"/>
          <p:nvPr/>
        </p:nvSpPr>
        <p:spPr>
          <a:xfrm>
            <a:off x="119781" y="-11750"/>
            <a:ext cx="1242950" cy="923330"/>
          </a:xfrm>
          <a:prstGeom prst="rect">
            <a:avLst/>
          </a:prstGeom>
          <a:noFill/>
        </p:spPr>
        <p:txBody>
          <a:bodyPr wrap="square" rtlCol="0">
            <a:spAutoFit/>
          </a:bodyPr>
          <a:lstStyle/>
          <a:p>
            <a:r>
              <a:rPr lang="en-US" altLang="zh-CN"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zh-CN" altLang="en-US" sz="5400" i="1" dirty="0">
              <a:solidFill>
                <a:srgbClr val="C63E7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文本框 8"/>
          <p:cNvSpPr txBox="1"/>
          <p:nvPr/>
        </p:nvSpPr>
        <p:spPr>
          <a:xfrm>
            <a:off x="1362730" y="136275"/>
            <a:ext cx="8361879" cy="646331"/>
          </a:xfrm>
          <a:prstGeom prst="rect">
            <a:avLst/>
          </a:prstGeom>
          <a:noFill/>
        </p:spPr>
        <p:txBody>
          <a:bodyPr wrap="square" rtlCol="0">
            <a:spAutoFit/>
          </a:bodyPr>
          <a:lstStyle/>
          <a:p>
            <a:r>
              <a:rPr lang="zh-CN" altLang="en-US" sz="36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课题来源、目的意义及国内外研究现状</a:t>
            </a:r>
          </a:p>
        </p:txBody>
      </p:sp>
      <p:sp>
        <p:nvSpPr>
          <p:cNvPr id="13" name="文本框 12"/>
          <p:cNvSpPr txBox="1"/>
          <p:nvPr/>
        </p:nvSpPr>
        <p:spPr>
          <a:xfrm>
            <a:off x="175024" y="1164160"/>
            <a:ext cx="9276983" cy="1292662"/>
          </a:xfrm>
          <a:prstGeom prst="rect">
            <a:avLst/>
          </a:prstGeom>
          <a:noFill/>
        </p:spPr>
        <p:txBody>
          <a:bodyPr wrap="square" rtlCol="0">
            <a:spAutoFit/>
          </a:bodyPr>
          <a:lstStyle/>
          <a:p>
            <a:pPr>
              <a:lnSpc>
                <a:spcPct val="130000"/>
              </a:lnSpc>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课题来源：</a:t>
            </a:r>
            <a:endParaRPr lang="en-US" altLang="zh-CN" sz="20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Wingdings" panose="05000000000000000000" pitchFamily="2" charset="2"/>
              <a:buChar char="Ø"/>
            </a:pPr>
            <a:r>
              <a:rPr lang="zh-CN" altLang="en-US" sz="2000" dirty="0"/>
              <a:t>本课题来源于国家科技重大</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04</a:t>
            </a:r>
            <a:r>
              <a:rPr lang="zh-CN" altLang="en-US" sz="2000" dirty="0">
                <a:latin typeface="Times New Roman" pitchFamily="18" charset="0"/>
                <a:cs typeface="Times New Roman" pitchFamily="18" charset="0"/>
              </a:rPr>
              <a:t>）</a:t>
            </a:r>
            <a:r>
              <a:rPr lang="zh-CN" altLang="en-US" sz="2000" dirty="0"/>
              <a:t>专项：</a:t>
            </a:r>
            <a:r>
              <a:rPr lang="zh-CN" altLang="zh-CN" sz="2000" dirty="0"/>
              <a:t>面向汽车关键零部件加工的自动化生产线控制系统及工业机器人示范应用（项目编号：</a:t>
            </a:r>
            <a:r>
              <a:rPr lang="en-US" altLang="zh-CN" sz="2000" dirty="0"/>
              <a:t>2016ZX04003-003-03</a:t>
            </a:r>
            <a:endPar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nvSpPr>
        <p:spPr>
          <a:xfrm>
            <a:off x="175025" y="2456822"/>
            <a:ext cx="8926772" cy="852541"/>
          </a:xfrm>
          <a:prstGeom prst="rect">
            <a:avLst/>
          </a:prstGeom>
          <a:noFill/>
        </p:spPr>
        <p:txBody>
          <a:bodyPr wrap="square" rtlCol="0">
            <a:spAutoFit/>
          </a:bodyPr>
          <a:lstStyle/>
          <a:p>
            <a:pPr>
              <a:lnSpc>
                <a:spcPct val="130000"/>
              </a:lnSpc>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课题目的：</a:t>
            </a:r>
            <a:endParaRPr lang="en-US" altLang="zh-CN" sz="20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Wingdings" panose="05000000000000000000" pitchFamily="2" charset="2"/>
              <a:buChar char="Ø"/>
            </a:pPr>
            <a:r>
              <a:rPr lang="zh-CN" altLang="en-US" sz="2000" dirty="0"/>
              <a:t>建成“全国产”的汽车</a:t>
            </a:r>
            <a:r>
              <a:rPr lang="zh-CN" altLang="zh-CN" sz="2000" dirty="0"/>
              <a:t>轮毂单元自动化生产示范线</a:t>
            </a:r>
            <a:endParaRPr lang="en-US" altLang="zh-CN" sz="2000" dirty="0"/>
          </a:p>
        </p:txBody>
      </p:sp>
      <p:sp>
        <p:nvSpPr>
          <p:cNvPr id="15" name="文本框 14"/>
          <p:cNvSpPr txBox="1"/>
          <p:nvPr/>
        </p:nvSpPr>
        <p:spPr>
          <a:xfrm>
            <a:off x="175025" y="3309363"/>
            <a:ext cx="8926772" cy="1692771"/>
          </a:xfrm>
          <a:prstGeom prst="rect">
            <a:avLst/>
          </a:prstGeom>
          <a:noFill/>
        </p:spPr>
        <p:txBody>
          <a:bodyPr wrap="square" rtlCol="0">
            <a:spAutoFit/>
          </a:bodyPr>
          <a:lstStyle/>
          <a:p>
            <a:pPr>
              <a:lnSpc>
                <a:spcPct val="130000"/>
              </a:lnSpc>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课题意义：</a:t>
            </a:r>
            <a:endParaRPr lang="en-US" altLang="zh-CN" sz="20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Wingdings" panose="05000000000000000000" pitchFamily="2" charset="2"/>
              <a:buChar char="Ø"/>
            </a:pPr>
            <a:r>
              <a:rPr lang="zh-CN" altLang="en-US" sz="2000" dirty="0"/>
              <a:t>打破国外设备供应商对汽车关键零部件制造行业的垄断格局</a:t>
            </a:r>
            <a:endParaRPr lang="en-US" altLang="zh-CN" sz="2000" dirty="0"/>
          </a:p>
          <a:p>
            <a:pPr>
              <a:lnSpc>
                <a:spcPct val="130000"/>
              </a:lnSpc>
            </a:pPr>
            <a:endParaRPr lang="en-US" altLang="zh-CN" sz="2000" dirty="0"/>
          </a:p>
          <a:p>
            <a:pPr marL="285750" indent="-285750">
              <a:lnSpc>
                <a:spcPct val="130000"/>
              </a:lnSpc>
              <a:buFont typeface="Wingdings" panose="05000000000000000000" pitchFamily="2" charset="2"/>
              <a:buChar char="Ø"/>
            </a:pPr>
            <a:endParaRPr lang="en-US" altLang="zh-CN" sz="2000" dirty="0"/>
          </a:p>
        </p:txBody>
      </p:sp>
    </p:spTree>
    <p:extLst>
      <p:ext uri="{BB962C8B-B14F-4D97-AF65-F5344CB8AC3E}">
        <p14:creationId xmlns:p14="http://schemas.microsoft.com/office/powerpoint/2010/main" val="197713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494248" y="6334780"/>
            <a:ext cx="697752" cy="523220"/>
          </a:xfrm>
          <a:prstGeom prst="rect">
            <a:avLst/>
          </a:prstGeom>
          <a:noFill/>
        </p:spPr>
        <p:txBody>
          <a:bodyPr wrap="square" rtlCol="0">
            <a:spAutoFit/>
          </a:bodyPr>
          <a:lstStyle/>
          <a:p>
            <a:r>
              <a:rPr lang="en-US" altLang="zh-CN" sz="2800" i="1" dirty="0">
                <a:solidFill>
                  <a:srgbClr val="F38A93">
                    <a:alpha val="91000"/>
                  </a:srgb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zh-CN" altLang="en-US" sz="2800" i="1" dirty="0">
              <a:solidFill>
                <a:srgbClr val="F38A93">
                  <a:alpha val="91000"/>
                </a:srgb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 name="文本框 13"/>
          <p:cNvSpPr txBox="1"/>
          <p:nvPr/>
        </p:nvSpPr>
        <p:spPr>
          <a:xfrm>
            <a:off x="1206500" y="0"/>
            <a:ext cx="8926772" cy="852541"/>
          </a:xfrm>
          <a:prstGeom prst="rect">
            <a:avLst/>
          </a:prstGeom>
          <a:noFill/>
        </p:spPr>
        <p:txBody>
          <a:bodyPr wrap="square" rtlCol="0">
            <a:spAutoFit/>
          </a:bodyPr>
          <a:lstStyle/>
          <a:p>
            <a:pPr>
              <a:lnSpc>
                <a:spcPct val="130000"/>
              </a:lnSpc>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0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课题目的：</a:t>
            </a:r>
            <a:endParaRPr lang="en-US" altLang="zh-CN" sz="20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Wingdings" panose="05000000000000000000" pitchFamily="2" charset="2"/>
              <a:buChar char="Ø"/>
            </a:pPr>
            <a:r>
              <a:rPr lang="zh-CN" altLang="en-US" sz="2000" dirty="0"/>
              <a:t>建成“全国产”的汽车</a:t>
            </a:r>
            <a:r>
              <a:rPr lang="zh-CN" altLang="zh-CN" sz="2000" dirty="0"/>
              <a:t>轮毂单元自动化生产示范线</a:t>
            </a:r>
            <a:endParaRPr lang="en-US" altLang="zh-CN" sz="2000" dirty="0"/>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87129" r="1160"/>
          <a:stretch/>
        </p:blipFill>
        <p:spPr>
          <a:xfrm>
            <a:off x="0" y="0"/>
            <a:ext cx="1206500" cy="6858000"/>
          </a:xfrm>
          <a:prstGeom prst="rect">
            <a:avLst/>
          </a:prstGeom>
        </p:spPr>
      </p:pic>
    </p:spTree>
    <p:extLst>
      <p:ext uri="{BB962C8B-B14F-4D97-AF65-F5344CB8AC3E}">
        <p14:creationId xmlns:p14="http://schemas.microsoft.com/office/powerpoint/2010/main" val="380120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87129" r="1160"/>
          <a:stretch/>
        </p:blipFill>
        <p:spPr>
          <a:xfrm>
            <a:off x="165100" y="0"/>
            <a:ext cx="1206500" cy="6858000"/>
          </a:xfrm>
          <a:prstGeom prst="rect">
            <a:avLst/>
          </a:prstGeom>
        </p:spPr>
      </p:pic>
      <p:sp>
        <p:nvSpPr>
          <p:cNvPr id="3" name="矩形 2"/>
          <p:cNvSpPr/>
          <p:nvPr/>
        </p:nvSpPr>
        <p:spPr>
          <a:xfrm>
            <a:off x="0" y="0"/>
            <a:ext cx="165100" cy="6858000"/>
          </a:xfrm>
          <a:prstGeom prst="rect">
            <a:avLst/>
          </a:prstGeom>
          <a:solidFill>
            <a:srgbClr val="F38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nvSpPr>
        <p:spPr>
          <a:xfrm>
            <a:off x="1941450" y="1205735"/>
            <a:ext cx="5259450" cy="646331"/>
          </a:xfrm>
          <a:prstGeom prst="rect">
            <a:avLst/>
          </a:prstGeom>
          <a:noFill/>
        </p:spPr>
        <p:txBody>
          <a:bodyPr wrap="square" rtlCol="0">
            <a:spAutoFit/>
          </a:bodyPr>
          <a:lstStyle/>
          <a:p>
            <a:r>
              <a:rPr lang="zh-CN" altLang="en-US" sz="36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请在此处输入内容</a:t>
            </a:r>
          </a:p>
        </p:txBody>
      </p:sp>
      <p:sp>
        <p:nvSpPr>
          <p:cNvPr id="6" name="矩形 5"/>
          <p:cNvSpPr/>
          <p:nvPr/>
        </p:nvSpPr>
        <p:spPr>
          <a:xfrm>
            <a:off x="1941450" y="2309286"/>
            <a:ext cx="9107550" cy="1692771"/>
          </a:xfrm>
          <a:prstGeom prst="rect">
            <a:avLst/>
          </a:prstGeom>
        </p:spPr>
        <p:txBody>
          <a:bodyPr wrap="square">
            <a:spAutoFit/>
          </a:bodyPr>
          <a:lstStyle/>
          <a:p>
            <a:pPr>
              <a:lnSpc>
                <a:spcPct val="130000"/>
              </a:lnSpc>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朋友们，在你最悲观最失望的时候，那正是你必须鼓起坚强的信心的时候。你要深信：天下没有白费的努力。成功不必在我，而功力必不唐捐。朋友们，在你最悲观最失望的时候，那正是你必须鼓起坚强的信心的时候。你要深信：天下没有白费的努力。成功不必在我，而功力必不唐捐。</a:t>
            </a:r>
            <a:endParaRPr lang="en-US" altLang="zh-CN"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p:cNvSpPr/>
          <p:nvPr/>
        </p:nvSpPr>
        <p:spPr>
          <a:xfrm>
            <a:off x="1941450" y="4506386"/>
            <a:ext cx="9107550" cy="853567"/>
          </a:xfrm>
          <a:prstGeom prst="rect">
            <a:avLst/>
          </a:prstGeom>
        </p:spPr>
        <p:txBody>
          <a:bodyPr wrap="square">
            <a:spAutoFit/>
          </a:bodyPr>
          <a:lstStyle/>
          <a:p>
            <a:pPr>
              <a:lnSpc>
                <a:spcPct val="130000"/>
              </a:lnSpc>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朋友们，在你最悲观最失望的时候，那正是你必须鼓起坚强的信心的时候。你要深信：天下没有白费的努力。成功不必在我，而功力必不唐捐。</a:t>
            </a:r>
            <a:endParaRPr lang="en-US" altLang="zh-CN"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1804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60400" y="575468"/>
            <a:ext cx="4368800" cy="5707064"/>
          </a:xfrm>
          <a:prstGeom prst="rect">
            <a:avLst/>
          </a:prstGeom>
          <a:noFill/>
          <a:ln w="19050">
            <a:solidFill>
              <a:srgbClr val="F38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660400" y="1231135"/>
            <a:ext cx="4368800" cy="584775"/>
          </a:xfrm>
          <a:prstGeom prst="rect">
            <a:avLst/>
          </a:prstGeom>
          <a:noFill/>
        </p:spPr>
        <p:txBody>
          <a:bodyPr wrap="square" rtlCol="0">
            <a:spAutoFit/>
          </a:bodyPr>
          <a:lstStyle/>
          <a:p>
            <a:pPr algn="ctr"/>
            <a:r>
              <a:rPr lang="zh-CN" altLang="en-US" sz="32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请在此处输入内容</a:t>
            </a:r>
          </a:p>
        </p:txBody>
      </p:sp>
      <p:sp>
        <p:nvSpPr>
          <p:cNvPr id="8" name="矩形 7"/>
          <p:cNvSpPr/>
          <p:nvPr/>
        </p:nvSpPr>
        <p:spPr>
          <a:xfrm>
            <a:off x="926275" y="3793385"/>
            <a:ext cx="3837050" cy="2092881"/>
          </a:xfrm>
          <a:prstGeom prst="rect">
            <a:avLst/>
          </a:prstGeom>
        </p:spPr>
        <p:txBody>
          <a:bodyPr wrap="square">
            <a:spAutoFit/>
          </a:bodyPr>
          <a:lstStyle/>
          <a:p>
            <a:pPr>
              <a:lnSpc>
                <a:spcPct val="130000"/>
              </a:lnSpc>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朋友们，在你最悲观最失望的时候，那正是你必须鼓起坚强的信心的时候。你要深信：天下没有白费的努力。成功不必在我，而功力必不唐捐。</a:t>
            </a:r>
            <a:endParaRPr lang="en-US" altLang="zh-CN"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926275" y="2241034"/>
            <a:ext cx="3837050" cy="853567"/>
          </a:xfrm>
          <a:prstGeom prst="rect">
            <a:avLst/>
          </a:prstGeom>
        </p:spPr>
        <p:txBody>
          <a:bodyPr wrap="square">
            <a:spAutoFit/>
          </a:bodyPr>
          <a:lstStyle/>
          <a:p>
            <a:pPr>
              <a:lnSpc>
                <a:spcPct val="130000"/>
              </a:lnSpc>
            </a:pPr>
            <a:r>
              <a:rPr lang="zh-CN" altLang="en-US" sz="20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做学问要在不疑处有疑，待人时要在有疑处不疑。</a:t>
            </a:r>
          </a:p>
        </p:txBody>
      </p:sp>
      <p:cxnSp>
        <p:nvCxnSpPr>
          <p:cNvPr id="11" name="直接连接符 10"/>
          <p:cNvCxnSpPr/>
          <p:nvPr/>
        </p:nvCxnSpPr>
        <p:spPr>
          <a:xfrm>
            <a:off x="1111250" y="3492500"/>
            <a:ext cx="3467100" cy="0"/>
          </a:xfrm>
          <a:prstGeom prst="line">
            <a:avLst/>
          </a:prstGeom>
          <a:ln w="1524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graphicFrame>
        <p:nvGraphicFramePr>
          <p:cNvPr id="20" name="图表 19"/>
          <p:cNvGraphicFramePr/>
          <p:nvPr>
            <p:extLst>
              <p:ext uri="{D42A27DB-BD31-4B8C-83A1-F6EECF244321}">
                <p14:modId xmlns:p14="http://schemas.microsoft.com/office/powerpoint/2010/main" val="1767352120"/>
              </p:ext>
            </p:extLst>
          </p:nvPr>
        </p:nvGraphicFramePr>
        <p:xfrm>
          <a:off x="5569572" y="1432630"/>
          <a:ext cx="6106090" cy="46478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798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397000" y="2336800"/>
            <a:ext cx="2844800" cy="3429000"/>
          </a:xfrm>
          <a:prstGeom prst="rect">
            <a:avLst/>
          </a:prstGeom>
          <a:solidFill>
            <a:srgbClr val="F38A9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4673600" y="3708400"/>
            <a:ext cx="2844800" cy="2057400"/>
          </a:xfrm>
          <a:prstGeom prst="rect">
            <a:avLst/>
          </a:prstGeom>
          <a:solidFill>
            <a:srgbClr val="F38A9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nvSpPr>
        <p:spPr>
          <a:xfrm>
            <a:off x="7950200" y="2984500"/>
            <a:ext cx="2844800" cy="2781300"/>
          </a:xfrm>
          <a:prstGeom prst="rect">
            <a:avLst/>
          </a:prstGeom>
          <a:solidFill>
            <a:srgbClr val="F38A9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t="20753" b="20753"/>
          <a:stretch>
            <a:fillRect/>
          </a:stretch>
        </p:blipFill>
        <p:spPr>
          <a:xfrm>
            <a:off x="1397800" y="1092200"/>
            <a:ext cx="2844000" cy="1104900"/>
          </a:xfrm>
          <a:custGeom>
            <a:avLst/>
            <a:gdLst>
              <a:gd name="connsiteX0" fmla="*/ 0 w 2844000"/>
              <a:gd name="connsiteY0" fmla="*/ 0 h 1104900"/>
              <a:gd name="connsiteX1" fmla="*/ 2844000 w 2844000"/>
              <a:gd name="connsiteY1" fmla="*/ 0 h 1104900"/>
              <a:gd name="connsiteX2" fmla="*/ 2844000 w 2844000"/>
              <a:gd name="connsiteY2" fmla="*/ 1104900 h 1104900"/>
              <a:gd name="connsiteX3" fmla="*/ 0 w 2844000"/>
              <a:gd name="connsiteY3" fmla="*/ 1104900 h 1104900"/>
            </a:gdLst>
            <a:ahLst/>
            <a:cxnLst>
              <a:cxn ang="0">
                <a:pos x="connsiteX0" y="connsiteY0"/>
              </a:cxn>
              <a:cxn ang="0">
                <a:pos x="connsiteX1" y="connsiteY1"/>
              </a:cxn>
              <a:cxn ang="0">
                <a:pos x="connsiteX2" y="connsiteY2"/>
              </a:cxn>
              <a:cxn ang="0">
                <a:pos x="connsiteX3" y="connsiteY3"/>
              </a:cxn>
            </a:cxnLst>
            <a:rect l="l" t="t" r="r" b="b"/>
            <a:pathLst>
              <a:path w="2844000" h="1104900">
                <a:moveTo>
                  <a:pt x="0" y="0"/>
                </a:moveTo>
                <a:lnTo>
                  <a:pt x="2844000" y="0"/>
                </a:lnTo>
                <a:lnTo>
                  <a:pt x="2844000" y="1104900"/>
                </a:lnTo>
                <a:lnTo>
                  <a:pt x="0" y="1104900"/>
                </a:lnTo>
                <a:close/>
              </a:path>
            </a:pathLst>
          </a:cu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rcRect l="12091" r="12091"/>
          <a:stretch>
            <a:fillRect/>
          </a:stretch>
        </p:blipFill>
        <p:spPr>
          <a:xfrm>
            <a:off x="4673600" y="1092200"/>
            <a:ext cx="2844800" cy="2501900"/>
          </a:xfrm>
          <a:custGeom>
            <a:avLst/>
            <a:gdLst>
              <a:gd name="connsiteX0" fmla="*/ 0 w 2844800"/>
              <a:gd name="connsiteY0" fmla="*/ 0 h 2501900"/>
              <a:gd name="connsiteX1" fmla="*/ 2844800 w 2844800"/>
              <a:gd name="connsiteY1" fmla="*/ 0 h 2501900"/>
              <a:gd name="connsiteX2" fmla="*/ 2844800 w 2844800"/>
              <a:gd name="connsiteY2" fmla="*/ 2501900 h 2501900"/>
              <a:gd name="connsiteX3" fmla="*/ 0 w 2844800"/>
              <a:gd name="connsiteY3" fmla="*/ 2501900 h 2501900"/>
            </a:gdLst>
            <a:ahLst/>
            <a:cxnLst>
              <a:cxn ang="0">
                <a:pos x="connsiteX0" y="connsiteY0"/>
              </a:cxn>
              <a:cxn ang="0">
                <a:pos x="connsiteX1" y="connsiteY1"/>
              </a:cxn>
              <a:cxn ang="0">
                <a:pos x="connsiteX2" y="connsiteY2"/>
              </a:cxn>
              <a:cxn ang="0">
                <a:pos x="connsiteX3" y="connsiteY3"/>
              </a:cxn>
            </a:cxnLst>
            <a:rect l="l" t="t" r="r" b="b"/>
            <a:pathLst>
              <a:path w="2844800" h="2501900">
                <a:moveTo>
                  <a:pt x="0" y="0"/>
                </a:moveTo>
                <a:lnTo>
                  <a:pt x="2844800" y="0"/>
                </a:lnTo>
                <a:lnTo>
                  <a:pt x="2844800" y="2501900"/>
                </a:lnTo>
                <a:lnTo>
                  <a:pt x="0" y="2501900"/>
                </a:lnTo>
                <a:close/>
              </a:path>
            </a:pathLst>
          </a:custGeom>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rcRect r="30" b="6609"/>
          <a:stretch>
            <a:fillRect/>
          </a:stretch>
        </p:blipFill>
        <p:spPr>
          <a:xfrm>
            <a:off x="7950200" y="1092200"/>
            <a:ext cx="2844800" cy="1765300"/>
          </a:xfrm>
          <a:custGeom>
            <a:avLst/>
            <a:gdLst>
              <a:gd name="connsiteX0" fmla="*/ 0 w 2844800"/>
              <a:gd name="connsiteY0" fmla="*/ 0 h 1765300"/>
              <a:gd name="connsiteX1" fmla="*/ 2844800 w 2844800"/>
              <a:gd name="connsiteY1" fmla="*/ 0 h 1765300"/>
              <a:gd name="connsiteX2" fmla="*/ 2844800 w 2844800"/>
              <a:gd name="connsiteY2" fmla="*/ 1765300 h 1765300"/>
              <a:gd name="connsiteX3" fmla="*/ 0 w 2844800"/>
              <a:gd name="connsiteY3" fmla="*/ 1765300 h 1765300"/>
            </a:gdLst>
            <a:ahLst/>
            <a:cxnLst>
              <a:cxn ang="0">
                <a:pos x="connsiteX0" y="connsiteY0"/>
              </a:cxn>
              <a:cxn ang="0">
                <a:pos x="connsiteX1" y="connsiteY1"/>
              </a:cxn>
              <a:cxn ang="0">
                <a:pos x="connsiteX2" y="connsiteY2"/>
              </a:cxn>
              <a:cxn ang="0">
                <a:pos x="connsiteX3" y="connsiteY3"/>
              </a:cxn>
            </a:cxnLst>
            <a:rect l="l" t="t" r="r" b="b"/>
            <a:pathLst>
              <a:path w="2844800" h="1765300">
                <a:moveTo>
                  <a:pt x="0" y="0"/>
                </a:moveTo>
                <a:lnTo>
                  <a:pt x="2844800" y="0"/>
                </a:lnTo>
                <a:lnTo>
                  <a:pt x="2844800" y="1765300"/>
                </a:lnTo>
                <a:lnTo>
                  <a:pt x="0" y="1765300"/>
                </a:lnTo>
                <a:close/>
              </a:path>
            </a:pathLst>
          </a:custGeom>
        </p:spPr>
      </p:pic>
      <p:sp>
        <p:nvSpPr>
          <p:cNvPr id="28" name="矩形 27"/>
          <p:cNvSpPr/>
          <p:nvPr/>
        </p:nvSpPr>
        <p:spPr>
          <a:xfrm>
            <a:off x="1547607" y="2604750"/>
            <a:ext cx="2543587" cy="2893100"/>
          </a:xfrm>
          <a:prstGeom prst="rect">
            <a:avLst/>
          </a:prstGeom>
        </p:spPr>
        <p:txBody>
          <a:bodyPr wrap="square">
            <a:spAutoFit/>
          </a:bodyPr>
          <a:lstStyle/>
          <a:p>
            <a:pPr algn="just">
              <a:lnSpc>
                <a:spcPct val="13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朋友们，在你最悲观最失望的时候，那正是你必须鼓起坚强的信心的时候。你要深信：天下没有白费的努力。成功不必在我，而功力必不唐捐。</a:t>
            </a:r>
            <a:endPar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4762500" y="4090769"/>
            <a:ext cx="2667000" cy="1292662"/>
          </a:xfrm>
          <a:prstGeom prst="rect">
            <a:avLst/>
          </a:prstGeom>
        </p:spPr>
        <p:txBody>
          <a:bodyPr wrap="square">
            <a:spAutoFit/>
          </a:bodyPr>
          <a:lstStyle/>
          <a:p>
            <a:pPr algn="just">
              <a:lnSpc>
                <a:spcPct val="13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做学问要在不疑处有疑，待人时要在有疑处不疑。</a:t>
            </a:r>
          </a:p>
        </p:txBody>
      </p:sp>
      <p:sp>
        <p:nvSpPr>
          <p:cNvPr id="30" name="矩形 29"/>
          <p:cNvSpPr/>
          <p:nvPr/>
        </p:nvSpPr>
        <p:spPr>
          <a:xfrm>
            <a:off x="8086725" y="3788836"/>
            <a:ext cx="2571750" cy="1172629"/>
          </a:xfrm>
          <a:prstGeom prst="rect">
            <a:avLst/>
          </a:prstGeom>
        </p:spPr>
        <p:txBody>
          <a:bodyPr wrap="square">
            <a:spAutoFit/>
          </a:bodyPr>
          <a:lstStyle/>
          <a:p>
            <a:pPr algn="just">
              <a:lnSpc>
                <a:spcPct val="130000"/>
              </a:lnSpc>
            </a:pP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你要深信：天下没有白费的努力。成功不必在我，而功力必不唐捐。</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72877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809" y="0"/>
            <a:ext cx="3860191" cy="6858000"/>
          </a:xfrm>
          <a:prstGeom prst="rect">
            <a:avLst/>
          </a:prstGeom>
        </p:spPr>
      </p:pic>
      <p:sp>
        <p:nvSpPr>
          <p:cNvPr id="7" name="文本框 6"/>
          <p:cNvSpPr txBox="1"/>
          <p:nvPr/>
        </p:nvSpPr>
        <p:spPr>
          <a:xfrm>
            <a:off x="8532158" y="5096160"/>
            <a:ext cx="1729442" cy="1323439"/>
          </a:xfrm>
          <a:prstGeom prst="rect">
            <a:avLst/>
          </a:prstGeom>
          <a:noFill/>
        </p:spPr>
        <p:txBody>
          <a:bodyPr wrap="square" rtlCol="0">
            <a:spAutoFit/>
          </a:bodyPr>
          <a:lstStyle/>
          <a:p>
            <a:r>
              <a:rPr lang="en-US" altLang="zh-CN" sz="8000" i="1" dirty="0">
                <a:solidFill>
                  <a:srgbClr val="F38A93">
                    <a:alpha val="91000"/>
                  </a:srgb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zh-CN" altLang="en-US" sz="8000" i="1" dirty="0">
              <a:solidFill>
                <a:srgbClr val="F38A93">
                  <a:alpha val="91000"/>
                </a:srgb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 name="文本框 7"/>
          <p:cNvSpPr txBox="1"/>
          <p:nvPr/>
        </p:nvSpPr>
        <p:spPr>
          <a:xfrm>
            <a:off x="379350" y="1984668"/>
            <a:ext cx="9882250" cy="923330"/>
          </a:xfrm>
          <a:prstGeom prst="rect">
            <a:avLst/>
          </a:prstGeom>
          <a:noFill/>
        </p:spPr>
        <p:txBody>
          <a:bodyPr wrap="square" rtlCol="0">
            <a:spAutoFit/>
          </a:bodyPr>
          <a:lstStyle/>
          <a:p>
            <a:r>
              <a:rPr lang="zh-CN" altLang="en-US" sz="5400" b="1"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课题现象调查分析及问题阐述</a:t>
            </a:r>
          </a:p>
        </p:txBody>
      </p:sp>
      <p:sp>
        <p:nvSpPr>
          <p:cNvPr id="6" name="矩形 5"/>
          <p:cNvSpPr/>
          <p:nvPr/>
        </p:nvSpPr>
        <p:spPr>
          <a:xfrm>
            <a:off x="379350" y="3354635"/>
            <a:ext cx="7952459" cy="2110834"/>
          </a:xfrm>
          <a:prstGeom prst="rect">
            <a:avLst/>
          </a:prstGeom>
          <a:noFill/>
        </p:spPr>
        <p:txBody>
          <a:bodyPr wrap="square" rtlCol="0">
            <a:spAutoFit/>
          </a:bodyPr>
          <a:lstStyle/>
          <a:p>
            <a:pPr marL="285750" indent="-285750">
              <a:lnSpc>
                <a:spcPct val="130000"/>
              </a:lnSpc>
              <a:spcAft>
                <a:spcPts val="1700"/>
              </a:spcAft>
              <a:buFont typeface="Arial" panose="020B0604020202020204" pitchFamily="34" charset="0"/>
              <a:buChar char="•"/>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现在有人告诉你“牺牲你个人的自由去争取国家的自由”。可是我要告诉你“为个人争自由就是为国家争自由，争取个人的人格就是为社会争人格。真正自由平等的国家不是一群奴才建立起来的。”</a:t>
            </a:r>
            <a:endParaRPr lang="en-US" altLang="zh-CN"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你要看一个国家的文明，只消考察三件事：第一看他们怎样待小孩子；第二看他们怎样待女人；第三看他们怎样利用闲暇的时间。</a:t>
            </a:r>
          </a:p>
        </p:txBody>
      </p:sp>
    </p:spTree>
    <p:extLst>
      <p:ext uri="{BB962C8B-B14F-4D97-AF65-F5344CB8AC3E}">
        <p14:creationId xmlns:p14="http://schemas.microsoft.com/office/powerpoint/2010/main" val="117968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412238546"/>
              </p:ext>
            </p:extLst>
          </p:nvPr>
        </p:nvGraphicFramePr>
        <p:xfrm>
          <a:off x="1125071" y="786653"/>
          <a:ext cx="9941858" cy="4370294"/>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1542225" y="5458886"/>
            <a:ext cx="9107550" cy="777457"/>
          </a:xfrm>
          <a:prstGeom prst="rect">
            <a:avLst/>
          </a:prstGeom>
        </p:spPr>
        <p:txBody>
          <a:bodyPr wrap="square">
            <a:spAutoFit/>
          </a:bodyPr>
          <a:lstStyle/>
          <a:p>
            <a:pPr algn="ctr">
              <a:lnSpc>
                <a:spcPct val="130000"/>
              </a:lnSpc>
            </a:pPr>
            <a:r>
              <a:rPr lang="zh-CN" altLang="en-US"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rPr>
              <a:t>朋友们，在你最悲观最失望的时候，那正是你必须鼓起坚强的信心的时候。你要深信：天下没有白费的努力。成功不必在我，而功力必不唐捐。</a:t>
            </a:r>
            <a:endParaRPr lang="en-US" altLang="zh-CN" dirty="0">
              <a:solidFill>
                <a:schemeClr val="accent5">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1507896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TotalTime>
  <Words>1545</Words>
  <Application>Microsoft Office PowerPoint</Application>
  <PresentationFormat>宽屏</PresentationFormat>
  <Paragraphs>150</Paragraphs>
  <Slides>17</Slides>
  <Notes>16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17</vt:i4>
      </vt:variant>
    </vt:vector>
  </HeadingPairs>
  <TitlesOfParts>
    <vt:vector size="26" baseType="lpstr">
      <vt:lpstr>Arial</vt:lpstr>
      <vt:lpstr>等线 Light</vt:lpstr>
      <vt:lpstr>Wingdings</vt:lpstr>
      <vt:lpstr>等线</vt:lpstr>
      <vt:lpstr>Times New Roman</vt:lpstr>
      <vt:lpstr>Segoe UI Semilight</vt:lpstr>
      <vt:lpstr>微软雅黑</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Frank Chin</cp:lastModifiedBy>
  <cp:revision>151</cp:revision>
  <dcterms:created xsi:type="dcterms:W3CDTF">2017-03-16T10:06:49Z</dcterms:created>
  <dcterms:modified xsi:type="dcterms:W3CDTF">2017-05-04T10:29:48Z</dcterms:modified>
</cp:coreProperties>
</file>